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74" r:id="rId2"/>
    <p:sldMasterId id="2147483686" r:id="rId3"/>
    <p:sldMasterId id="2147483698" r:id="rId4"/>
    <p:sldMasterId id="2147483710" r:id="rId5"/>
    <p:sldMasterId id="2147483722" r:id="rId6"/>
    <p:sldMasterId id="2147483734" r:id="rId7"/>
    <p:sldMasterId id="2147483746" r:id="rId8"/>
    <p:sldMasterId id="2147483758" r:id="rId9"/>
    <p:sldMasterId id="2147483770" r:id="rId10"/>
    <p:sldMasterId id="2147483782" r:id="rId11"/>
    <p:sldMasterId id="2147483794" r:id="rId12"/>
    <p:sldMasterId id="2147483806" r:id="rId13"/>
  </p:sldMasterIdLst>
  <p:notesMasterIdLst>
    <p:notesMasterId r:id="rId37"/>
  </p:notesMasterIdLst>
  <p:sldIdLst>
    <p:sldId id="259" r:id="rId14"/>
    <p:sldId id="276" r:id="rId15"/>
    <p:sldId id="265" r:id="rId16"/>
    <p:sldId id="277" r:id="rId17"/>
    <p:sldId id="286" r:id="rId18"/>
    <p:sldId id="278" r:id="rId19"/>
    <p:sldId id="272" r:id="rId20"/>
    <p:sldId id="279" r:id="rId21"/>
    <p:sldId id="281" r:id="rId22"/>
    <p:sldId id="287" r:id="rId23"/>
    <p:sldId id="288" r:id="rId24"/>
    <p:sldId id="289" r:id="rId25"/>
    <p:sldId id="290" r:id="rId26"/>
    <p:sldId id="300" r:id="rId27"/>
    <p:sldId id="298" r:id="rId28"/>
    <p:sldId id="291" r:id="rId29"/>
    <p:sldId id="292" r:id="rId30"/>
    <p:sldId id="294" r:id="rId31"/>
    <p:sldId id="295" r:id="rId32"/>
    <p:sldId id="293" r:id="rId33"/>
    <p:sldId id="296" r:id="rId34"/>
    <p:sldId id="297" r:id="rId35"/>
    <p:sldId id="299" r:id="rId36"/>
  </p:sldIdLst>
  <p:sldSz cx="9144000" cy="6858000" type="screen4x3"/>
  <p:notesSz cx="6735763" cy="9799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965" autoAdjust="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22A1F-DC47-4A54-9B47-32580D7AA940}" type="datetimeFigureOut">
              <a:rPr lang="en-GB" smtClean="0"/>
              <a:t>26/05/2014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35013"/>
            <a:ext cx="4897437" cy="3675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54828"/>
            <a:ext cx="5388610" cy="440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C3F060-438F-4ECB-932A-FDD3F17646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1361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liliendahl.wordpress.com/2011/03/02/fuzzy-hierarchy-management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liliendahl.wordpress.com/2010/03/07/standardise-this-standardize-that/" TargetMode="External"/><Relationship Id="rId4" Type="http://schemas.openxmlformats.org/officeDocument/2006/relationships/hyperlink" Target="http://liliendahl.wordpress.com/2009/10/21/splitting-names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9pPr>
          </a:lstStyle>
          <a:p>
            <a:fld id="{7EC95757-D99C-4C95-B328-9B801ED56C25}" type="slidenum">
              <a:rPr lang="en-GB" sz="1200" smtClean="0">
                <a:latin typeface="Arial" charset="0"/>
              </a:rPr>
              <a:pPr/>
              <a:t>1</a:t>
            </a:fld>
            <a:endParaRPr lang="en-GB" sz="120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Correction of inaccurate postcodes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Recoding of postcodes that have changed code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Inclusion of missing address elements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Correction of spelling errors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Consistent formatting of verified addresses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Reduce expenditure on mail communications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intelligent business decisions based on accurate and reliable data</a:t>
            </a: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Standardise your data so it can be shared across departments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3F060-438F-4ECB-932A-FDD3F1764687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2462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3F060-438F-4ECB-932A-FDD3F1764687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246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3F060-438F-4ECB-932A-FDD3F1764687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2462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3F060-438F-4ECB-932A-FDD3F1764687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2462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3F060-438F-4ECB-932A-FDD3F1764687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2462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3F060-438F-4ECB-932A-FDD3F1764687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2462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3F060-438F-4ECB-932A-FDD3F1764687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246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3F060-438F-4ECB-932A-FDD3F176468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2808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3F060-438F-4ECB-932A-FDD3F176468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6707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3F060-438F-4ECB-932A-FDD3F176468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8213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Worth £1.6 billion to industry</a:t>
            </a:r>
          </a:p>
          <a:p>
            <a:r>
              <a:rPr lang="en-GB" dirty="0" smtClean="0"/>
              <a:t>Average of 100,000 visits per day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29 million UK delivery points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Santa/Father Christmas,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Retail planning – drive time , urban planning </a:t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Santa’s Grotto,</a:t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Reindeerland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XM4 5HQ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 TA1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Canada Post HOH OHO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3F060-438F-4ECB-932A-FDD3F176468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835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3F060-438F-4ECB-932A-FDD3F176468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8412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GB" dirty="0" smtClean="0"/>
              <a:t>Maps of crime rates, points</a:t>
            </a:r>
            <a:r>
              <a:rPr lang="en-GB" baseline="0" dirty="0" smtClean="0"/>
              <a:t> on driving licences, average house price and mortgage, deaths from skin cancer </a:t>
            </a:r>
            <a:r>
              <a:rPr lang="en-GB" baseline="0" dirty="0" err="1" smtClean="0"/>
              <a:t>etc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etc</a:t>
            </a:r>
            <a:endParaRPr lang="en-GB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ea typeface="Osaka" pitchFamily="48" charset="-128"/>
              </a:defRPr>
            </a:lvl9pPr>
          </a:lstStyle>
          <a:p>
            <a:fld id="{46D87FD5-324D-4D89-B3B0-2E46A974D0B9}" type="slidenum">
              <a:rPr lang="en-GB" sz="1200" smtClean="0">
                <a:latin typeface="Arial" charset="0"/>
              </a:rPr>
              <a:pPr/>
              <a:t>7</a:t>
            </a:fld>
            <a:endParaRPr lang="en-GB" sz="120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3F060-438F-4ECB-932A-FDD3F1764687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44783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The actual execution of a deduplication result may of course take place outside the scope of the matching process.</a:t>
            </a:r>
          </a:p>
          <a:p>
            <a:r>
              <a:rPr lang="en-GB" b="1" dirty="0" smtClean="0"/>
              <a:t>Consolidation:</a:t>
            </a:r>
            <a:r>
              <a:rPr lang="en-GB" dirty="0" smtClean="0"/>
              <a:t> Bringing records from several tables (or a single table with multiple purposes) together often includes managing hierarchies and roles:</a:t>
            </a:r>
          </a:p>
          <a:p>
            <a:r>
              <a:rPr lang="en-GB" dirty="0" smtClean="0"/>
              <a:t>A close similarity between 2 (or more) business entities may imply that they are the same or that they are mothers, daughters or sisters.</a:t>
            </a:r>
          </a:p>
          <a:p>
            <a:r>
              <a:rPr lang="en-GB" dirty="0" smtClean="0"/>
              <a:t>Also a close similarity may be that you are looking at a small business owner in his/her business role and consumer role.</a:t>
            </a:r>
          </a:p>
          <a:p>
            <a:r>
              <a:rPr lang="en-GB" dirty="0" smtClean="0"/>
              <a:t>Depending on the desired hierarchy building there are many versions of truth in a consolidation match as discussed in the post </a:t>
            </a:r>
            <a:r>
              <a:rPr lang="en-GB" dirty="0" smtClean="0">
                <a:hlinkClick r:id="rId3"/>
              </a:rPr>
              <a:t>Fuzzy Hierarchy Management</a:t>
            </a:r>
            <a:r>
              <a:rPr lang="en-GB" dirty="0" smtClean="0"/>
              <a:t>.</a:t>
            </a:r>
          </a:p>
          <a:p>
            <a:r>
              <a:rPr lang="en-GB" b="1" dirty="0" smtClean="0"/>
              <a:t>Splitting:</a:t>
            </a:r>
            <a:r>
              <a:rPr lang="en-GB" dirty="0" smtClean="0"/>
              <a:t> From time to time you may detect records holding information about more than one entity:</a:t>
            </a:r>
          </a:p>
          <a:p>
            <a:r>
              <a:rPr lang="en-GB" dirty="0" smtClean="0"/>
              <a:t>2 consumers in the name field: “Mary &amp; John Smith”</a:t>
            </a:r>
          </a:p>
          <a:p>
            <a:r>
              <a:rPr lang="en-GB" dirty="0" smtClean="0"/>
              <a:t>a business name and a contact name: “Acme Ltd, John Smith”</a:t>
            </a:r>
          </a:p>
          <a:p>
            <a:r>
              <a:rPr lang="en-GB" dirty="0" smtClean="0"/>
              <a:t>a business name and a department name: “Acme Ltd, Sales </a:t>
            </a:r>
            <a:r>
              <a:rPr lang="en-GB" dirty="0" err="1" smtClean="0"/>
              <a:t>Dept</a:t>
            </a:r>
            <a:r>
              <a:rPr lang="en-GB" dirty="0" smtClean="0"/>
              <a:t>”</a:t>
            </a:r>
          </a:p>
          <a:p>
            <a:r>
              <a:rPr lang="en-GB" dirty="0" smtClean="0"/>
              <a:t>Ultimately you have to split such records in order to get a proper match – and execute the deduplication/consolidation.</a:t>
            </a:r>
          </a:p>
          <a:p>
            <a:r>
              <a:rPr lang="en-GB" dirty="0" smtClean="0"/>
              <a:t>More on splitting names </a:t>
            </a:r>
            <a:r>
              <a:rPr lang="en-GB" dirty="0" smtClean="0">
                <a:hlinkClick r:id="rId4"/>
              </a:rPr>
              <a:t>here</a:t>
            </a:r>
            <a:r>
              <a:rPr lang="en-GB" dirty="0" smtClean="0"/>
              <a:t>.</a:t>
            </a:r>
          </a:p>
          <a:p>
            <a:r>
              <a:rPr lang="en-GB" b="1" dirty="0" smtClean="0"/>
              <a:t>Atomising: </a:t>
            </a:r>
            <a:r>
              <a:rPr lang="en-GB" dirty="0" smtClean="0"/>
              <a:t>Parsing (and </a:t>
            </a:r>
            <a:r>
              <a:rPr lang="en-GB" dirty="0" smtClean="0">
                <a:hlinkClick r:id="rId5"/>
              </a:rPr>
              <a:t>standardisation</a:t>
            </a:r>
            <a:r>
              <a:rPr lang="en-GB" dirty="0" smtClean="0"/>
              <a:t>) is often done before a match. The purpose is to get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3F060-438F-4ECB-932A-FDD3F1764687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246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07D22E-83B9-48D7-A984-F6C3740E9AED}" type="datetimeFigureOut">
              <a:rPr lang="en-GB" smtClean="0"/>
              <a:t>26/05/2014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F55CA8-947C-471F-BF87-DE6442AF8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8446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07D22E-83B9-48D7-A984-F6C3740E9AED}" type="datetimeFigureOut">
              <a:rPr lang="en-GB" smtClean="0"/>
              <a:t>26/05/2014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F55CA8-947C-471F-BF87-DE6442AF8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92334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2ADF343B-4801-4D4C-89DC-B69DC0E0E1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26946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1D89B625-7F04-4CA0-9471-2C31304FF9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11954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87E5D32E-2512-4C45-8164-8E53FBA598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47864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25C240A5-EBA7-4E5E-A454-1875E291C1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78948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B778DAF3-C171-4E57-8577-850C3C6C9E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79882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101774F1-29FD-410C-BC48-7F3D77C7B6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835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869D14F5-7AC0-451B-B250-BD8BDEED58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03724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CD3966E9-AB2C-4A89-A198-A8E1377E7B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49508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239690D6-DC74-4AB2-969F-88501E5F23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21903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85F8C881-DA9F-4899-90C6-C02E46C0EF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435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3888" y="274638"/>
            <a:ext cx="1712912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35150" y="274638"/>
            <a:ext cx="498633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07D22E-83B9-48D7-A984-F6C3740E9AED}" type="datetimeFigureOut">
              <a:rPr lang="en-GB" smtClean="0"/>
              <a:t>26/05/2014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F55CA8-947C-471F-BF87-DE6442AF8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789767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990600"/>
            <a:ext cx="2095500" cy="449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134100" cy="449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C5E51F34-0DE5-47D4-A7A5-3721A4049C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97312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C6AAA448-2735-499C-AD14-BEA420CACA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44242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9B8C9ECD-A83D-4275-9C54-433624EA2A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59860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E2FD56A5-8407-43F9-882E-002E3750B1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83227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DB466202-663B-4216-B1AB-6E5CFB0831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11379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21D42FC0-D279-423D-9DCC-BD9211EDAD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40907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02E6AFE3-28C0-41D5-9D8D-5EC92B9062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42548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85B3446F-404B-424C-AB14-8F65681A6F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87263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938B512A-E84F-4DDA-BF20-6F6D4D63EE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2907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184B60B5-323E-4C27-B64F-F54E0C25D8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941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4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5113" y="2971800"/>
            <a:ext cx="5105400" cy="83820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5113" y="3886200"/>
            <a:ext cx="5181600" cy="762000"/>
          </a:xfrm>
        </p:spPr>
        <p:txBody>
          <a:bodyPr/>
          <a:lstStyle>
            <a:lvl1pPr marL="0" indent="0">
              <a:buFont typeface="Arial" charset="0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11746470"/>
      </p:ext>
    </p:extLst>
  </p:cSld>
  <p:clrMapOvr>
    <a:masterClrMapping/>
  </p:clrMapOvr>
  <p:hf hdr="0" ftr="0" dt="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0C0C4340-2FE7-41D4-BEE6-FEA1D13FF2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2633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990600"/>
            <a:ext cx="2095500" cy="449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134100" cy="449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1991193E-3858-43B9-8728-C78808A349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81447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2FD668CC-3EDD-4A4D-AA78-A1F3DE9D2F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36484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2EE36C5F-3C2D-40E3-BF18-9BAA7CF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54224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72526671-FCFF-4715-A19F-DC8DF59E8F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46740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4B4A17F9-DB6E-40CE-A8E5-9077F05354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32810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DB260D43-CAAE-4A09-B9E7-36731C0F8D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03836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6E508738-4144-4E57-A1B4-052523D036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37739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06244BB6-8305-44DE-8F07-CD9EAC5D45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74474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C5681260-D48C-48A1-93F9-059E1DC7DB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09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41577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389E1B49-753A-4D97-80D5-12C16973BF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25676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D46D45D7-9E89-4F9D-B138-98CC68DF2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86555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990600"/>
            <a:ext cx="2095500" cy="449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134100" cy="449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75AE1F81-058C-41CC-8EB9-69B149CFA1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12240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4F153D61-D610-4AF9-9C62-70E826EAF8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12992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65B60EFB-B990-473B-ADC2-72E6253DA7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78356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9F2CDDCB-2EC9-4A56-A3E0-C342D15E70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79775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D1C410FA-2D39-41A3-A599-EDA4BC200D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78956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338AFEAC-EF69-4F6A-BFEE-53724D9A22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33180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0993ADA1-10EF-45B2-9F1C-4695624A28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13269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080E7B98-1224-439C-B09F-EE3954B253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243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141635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0382B38C-2217-454B-8FBA-B60779B440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62403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58BB9D50-3E52-400D-AC48-D014D285D0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26999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D8E0C8EB-D11F-4C42-9351-FB4BD7E28F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501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990600"/>
            <a:ext cx="2095500" cy="449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134100" cy="449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0920A34B-4FD4-43D4-8814-D34B82090F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1060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4114800" cy="2209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438400"/>
            <a:ext cx="4114800" cy="2209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787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34957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15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4535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2809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07D22E-83B9-48D7-A984-F6C3740E9AED}" type="datetimeFigureOut">
              <a:rPr lang="en-GB" smtClean="0"/>
              <a:t>26/05/2014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F55CA8-947C-471F-BF87-DE6442AF8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7237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72607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15968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1219200"/>
            <a:ext cx="2095500" cy="3429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9200"/>
            <a:ext cx="6134100" cy="3429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2837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9E733EF1-34AC-4816-85B4-F9D51819EE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3735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6B2F520C-02A6-4452-94EA-2B55C8A80E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5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43284795-0271-44E5-99E9-9DFA2EF3A5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2178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474178DE-6CD6-4BB4-811E-296B23FB02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3289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7549E465-9883-499B-BFC3-3AAB5933CF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7012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D1B460D9-10D3-46A2-BFEA-DFAA06B2A4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7203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BA2198E8-0B72-4440-B3F7-5CE58DDBE4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634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07D22E-83B9-48D7-A984-F6C3740E9AED}" type="datetimeFigureOut">
              <a:rPr lang="en-GB" smtClean="0"/>
              <a:t>26/05/2014</a:t>
            </a:fld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F55CA8-947C-471F-BF87-DE6442AF8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54746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6FF839E8-0BF9-43BD-869B-3004DEE3C2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6444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4950E4E6-19B9-4E89-B5F3-914EE9AF8C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4673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BC391535-079D-458E-8981-9177259C1E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0459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990600"/>
            <a:ext cx="2095500" cy="449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134100" cy="449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340393E5-A990-4D39-BB5C-943986DC68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857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D0772803-21D3-44A7-901D-894FD17BDE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476540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51AB9EAE-036D-4F19-BDBF-72072F76CD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1083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08FFEF88-422D-4EC7-B32E-E6668016C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0162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DF6EEF97-7242-4CBC-AC12-E098B24628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1630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292EFF47-F7C4-429C-AA83-0DD1383525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7866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D3F39EEE-95B2-4F60-AAC8-80A9B804A6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186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35150" y="1600200"/>
            <a:ext cx="3349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175" y="1600200"/>
            <a:ext cx="3349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07D22E-83B9-48D7-A984-F6C3740E9AED}" type="datetimeFigureOut">
              <a:rPr lang="en-GB" smtClean="0"/>
              <a:t>26/05/2014</a:t>
            </a:fld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F55CA8-947C-471F-BF87-DE6442AF8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82683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6763C63B-D9F1-4FB5-AE9C-870FD95B25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4183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B297C904-26BE-4A81-B798-8FF8535400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5254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DFC690C5-2A93-4C73-9D85-FAB561DC88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6391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732B125F-6811-4F3D-81E2-F037A1102B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9114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990600"/>
            <a:ext cx="2095500" cy="449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134100" cy="449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A4B0D09A-56E2-4ACA-B2B4-7BEB0E7239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79074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6F865361-A9F4-4403-A960-20D071C4AE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9005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C042527F-0EFA-4E40-9641-0BF91B029F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5135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5337CE49-FE39-425F-A1AB-7FEDDE5133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2890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80EA744F-987B-4724-A96F-1BE3303264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6743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003F42CD-98AE-4B69-A805-44227D9668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263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07D22E-83B9-48D7-A984-F6C3740E9AED}" type="datetimeFigureOut">
              <a:rPr lang="en-GB" smtClean="0"/>
              <a:t>26/05/2014</a:t>
            </a:fld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F55CA8-947C-471F-BF87-DE6442AF8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2648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0FF5C208-6636-4041-B260-B27743089F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0316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94A6936D-92E8-495A-9515-C1A35E8009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668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6C3167EF-380E-473C-B212-AA1324BB76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5681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16803723-CBD9-47F5-9A5F-39F2EDD436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74351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98D8E7D9-B30A-440B-A164-1E7DBC9662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90473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990600"/>
            <a:ext cx="2095500" cy="449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134100" cy="449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CC67E29B-3322-4B02-8B65-E6CFF38C2A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94409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D291A048-12F0-4807-A982-41033CD658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9906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562288B2-4446-4AD5-A149-C39F2C7E18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1216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5AE41848-0966-4913-8FBD-F2ED1C2786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04449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3BA3306D-D683-472F-A8FD-55F89819BB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458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07D22E-83B9-48D7-A984-F6C3740E9AED}" type="datetimeFigureOut">
              <a:rPr lang="en-GB" smtClean="0"/>
              <a:t>26/05/2014</a:t>
            </a:fld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F55CA8-947C-471F-BF87-DE6442AF8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664726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09E0C770-7925-4C9D-A300-3EDE728CC6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02157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95D04893-E039-4778-B71A-E70E9692D7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33784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EC23A88E-359F-49CA-81D7-CE16103F32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95679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0A4073EE-750F-44E4-8A50-1393E46251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17491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9EBA6ECA-FF8F-47D9-ADD2-F29FCE67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4981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2E82E23D-21D3-4E65-B913-4E547FA217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11460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990600"/>
            <a:ext cx="2095500" cy="449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134100" cy="449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E4A245A4-28E4-4EC9-A197-A70D52A836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50882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8DAB995E-67F5-4F63-99B3-4D8D087A88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71292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DABB9478-5B0C-465B-BC22-F4755D2F64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2063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4C4E4A31-95D3-47B9-A0AF-D8919C7801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110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07D22E-83B9-48D7-A984-F6C3740E9AED}" type="datetimeFigureOut">
              <a:rPr lang="en-GB" smtClean="0"/>
              <a:t>26/05/2014</a:t>
            </a:fld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F55CA8-947C-471F-BF87-DE6442AF8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12940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53792330-F6EF-4499-AB79-5468A05932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3349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B58C7F19-0327-41BE-B699-394E21DBA3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3777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F5A126A3-65DE-4140-B584-C317A1A785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12711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BD9AB52C-7566-462A-8C0A-35D98AF125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29322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BEB1D848-C9EA-4714-8FEA-C7C8C143F3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06476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5A19F770-DD0F-46BA-BE0B-5A1E4B1144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90791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A7961C14-AAF1-47B9-BF7E-DED9455CF1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59759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990600"/>
            <a:ext cx="2095500" cy="449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134100" cy="449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38FDF5B1-10A1-476F-9C2A-8313E55494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45389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ADEEA9C2-4C9E-4D8C-8AE5-1AE114BE5E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28388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B74D2EE2-6B74-4456-B471-54181BB4C5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048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07D22E-83B9-48D7-A984-F6C3740E9AED}" type="datetimeFigureOut">
              <a:rPr lang="en-GB" smtClean="0"/>
              <a:t>26/05/2014</a:t>
            </a:fld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F55CA8-947C-471F-BF87-DE6442AF8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148980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A04CEF72-71B3-40E5-AA74-F96D8D7E0B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7772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AD733A6A-9809-4110-8FB7-AC8DF5B9EC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33166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2F5681B7-A501-4D27-91CD-80D4305279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42958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7E8D0C79-D25D-4563-A11C-6A6227FBF9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46547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20705802-874A-478F-9E5E-B70D8D8DD5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63230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25A4FCA7-53B6-41C5-9A33-372D3E9504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52504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02AD0CBC-5592-481B-A1A9-3F520E5587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72248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08A2A1B1-1701-4635-8C6E-0E5E8FA63D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6296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990600"/>
            <a:ext cx="2095500" cy="449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134100" cy="449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DA400D98-81FA-4EAA-B28D-F077BC1B85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42404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43F30346-D2CC-4849-8993-EDEB97353C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781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07D22E-83B9-48D7-A984-F6C3740E9AED}" type="datetimeFigureOut">
              <a:rPr lang="en-GB" smtClean="0"/>
              <a:t>26/05/2014</a:t>
            </a:fld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F55CA8-947C-471F-BF87-DE6442AF86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37690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1C5ACDC7-1855-4B5E-99F0-814C638EC5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43365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4C72A949-421B-4F68-B068-2CA93C5499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99489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438400"/>
            <a:ext cx="4114800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558C260A-1784-4268-BD9D-63BF3802CC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6594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D6764244-CB47-4B42-B45F-477B38F210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81744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8F11608A-0BAC-4D52-BB59-DE8989F344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66950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E410296B-DDE7-45C1-8495-E57EEAE52F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14788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2982A041-A61E-4ED3-84AA-986AFD4971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48808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F1068971-B4D6-45DE-BF9E-F5048C525D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0643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C1C254CD-BFF5-4FA1-B3D2-54F284E946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900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990600"/>
            <a:ext cx="2095500" cy="4495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134100" cy="4495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No </a:t>
            </a:r>
            <a:fld id="{71B61746-7BEC-4DCF-9E41-2ECB7558E5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198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new_logo_template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835150" y="274638"/>
            <a:ext cx="68516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35150" y="1600200"/>
            <a:ext cx="68516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835150" y="6237288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fld id="{D507D22E-83B9-48D7-A984-F6C3740E9AED}" type="datetimeFigureOut">
              <a:rPr lang="en-GB" smtClean="0"/>
              <a:t>26/05/2014</a:t>
            </a:fld>
            <a:endParaRPr lang="en-GB"/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40200" y="6237288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5825" y="6245225"/>
            <a:ext cx="14509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fld id="{63F55CA8-947C-471F-BF87-DE6442AF86B7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57200" y="19050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en-US" smtClean="0">
                <a:solidFill>
                  <a:srgbClr val="F6871E"/>
                </a:solidFill>
              </a:rPr>
              <a:t>Sub heading text style</a:t>
            </a:r>
            <a:endParaRPr lang="en-US" sz="1600" smtClean="0">
              <a:solidFill>
                <a:srgbClr val="F6871E"/>
              </a:solidFill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754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38400"/>
            <a:ext cx="838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2"/>
          </p:nvPr>
        </p:nvSpPr>
        <p:spPr>
          <a:xfrm>
            <a:off x="457200" y="59436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59436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 bwMode="auto">
          <a:xfrm>
            <a:off x="7162800" y="6019800"/>
            <a:ext cx="1752600" cy="30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1F4277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Page No </a:t>
            </a:r>
            <a:fld id="{6041C6C5-B33B-4632-86AE-AB319F1C1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9pPr>
    </p:titleStyle>
    <p:bodyStyle>
      <a:lvl1pPr marL="457200" indent="-4572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626F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626F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626F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626F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57200" y="19050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en-US" smtClean="0">
                <a:solidFill>
                  <a:srgbClr val="F6871E"/>
                </a:solidFill>
              </a:rPr>
              <a:t>Sub heading text style</a:t>
            </a:r>
            <a:endParaRPr lang="en-US" sz="1600" smtClean="0">
              <a:solidFill>
                <a:srgbClr val="F6871E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754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38400"/>
            <a:ext cx="838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2"/>
          </p:nvPr>
        </p:nvSpPr>
        <p:spPr>
          <a:xfrm>
            <a:off x="457200" y="59436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59436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 bwMode="auto">
          <a:xfrm>
            <a:off x="7162800" y="6019800"/>
            <a:ext cx="1752600" cy="30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1F4277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Page No </a:t>
            </a:r>
            <a:fld id="{3D59B526-7EF0-41C8-ABF2-3354D3D3AA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9pPr>
    </p:titleStyle>
    <p:bodyStyle>
      <a:lvl1pPr marL="457200" indent="-4572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626F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626F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626F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626F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57200" y="19050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en-US" smtClean="0">
                <a:solidFill>
                  <a:srgbClr val="F6871E"/>
                </a:solidFill>
              </a:rPr>
              <a:t>Sub heading text style</a:t>
            </a:r>
            <a:endParaRPr lang="en-US" sz="1600" smtClean="0">
              <a:solidFill>
                <a:srgbClr val="F6871E"/>
              </a:solidFill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754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38400"/>
            <a:ext cx="838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9436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9436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7162800" y="6019800"/>
            <a:ext cx="1752600" cy="30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1F4277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Page No </a:t>
            </a:r>
            <a:fld id="{AB1D29B3-C4E9-4DF7-A85D-15BEE7F474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9pPr>
    </p:titleStyle>
    <p:bodyStyle>
      <a:lvl1pPr marL="457200" indent="-4572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626F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626F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626F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626F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57200" y="19050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en-US" smtClean="0">
                <a:solidFill>
                  <a:srgbClr val="F6871E"/>
                </a:solidFill>
              </a:rPr>
              <a:t>Sub heading text style</a:t>
            </a:r>
            <a:endParaRPr lang="en-US" sz="1600" smtClean="0">
              <a:solidFill>
                <a:srgbClr val="F6871E"/>
              </a:solidFill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754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38400"/>
            <a:ext cx="838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9436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9436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7162800" y="6019800"/>
            <a:ext cx="1752600" cy="30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1F4277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Page No </a:t>
            </a:r>
            <a:fld id="{A1203495-3054-4E18-89AC-5099F26ACE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9pPr>
    </p:titleStyle>
    <p:bodyStyle>
      <a:lvl1pPr marL="457200" indent="-4572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626F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626F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626F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626F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19200"/>
            <a:ext cx="7543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38400"/>
            <a:ext cx="8382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 Narrow" pitchFamily="34" charset="0"/>
          <a:ea typeface="Osaka" pitchFamily="4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 Narrow" pitchFamily="34" charset="0"/>
          <a:ea typeface="Osaka" pitchFamily="4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 Narrow" pitchFamily="34" charset="0"/>
          <a:ea typeface="Osaka" pitchFamily="4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 Narrow" pitchFamily="34" charset="0"/>
          <a:ea typeface="Osaka" pitchFamily="4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 Narrow" pitchFamily="34" charset="0"/>
          <a:ea typeface="Osaka" pitchFamily="4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 Narrow" pitchFamily="34" charset="0"/>
          <a:ea typeface="Osaka" pitchFamily="4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 Narrow" pitchFamily="34" charset="0"/>
          <a:ea typeface="Osaka" pitchFamily="4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 Narrow" pitchFamily="34" charset="0"/>
          <a:ea typeface="Osaka" pitchFamily="48" charset="-128"/>
        </a:defRPr>
      </a:lvl9pPr>
    </p:titleStyle>
    <p:bodyStyle>
      <a:lvl1pPr marL="457200" indent="-4572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626F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626F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626F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626F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v4inner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754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38400"/>
            <a:ext cx="838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019800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1F4277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Page No </a:t>
            </a:r>
            <a:fld id="{3F653746-878C-4B0C-AC21-CFE4D841E9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57200" y="19050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en-US" smtClean="0">
                <a:solidFill>
                  <a:srgbClr val="F6871E"/>
                </a:solidFill>
              </a:rPr>
              <a:t>Sub heading text style</a:t>
            </a:r>
            <a:endParaRPr lang="en-US" sz="1600" smtClean="0">
              <a:solidFill>
                <a:srgbClr val="F6871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9pPr>
    </p:titleStyle>
    <p:bodyStyle>
      <a:lvl1pPr marL="457200" indent="-4572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626F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626F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626F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626F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v4inner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754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38400"/>
            <a:ext cx="838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9436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9436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7162800" y="6019800"/>
            <a:ext cx="1752600" cy="30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1F4277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Page No </a:t>
            </a:r>
            <a:fld id="{D6413666-4174-478F-8D0C-399CFA3DBC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9pPr>
    </p:titleStyle>
    <p:bodyStyle>
      <a:lvl1pPr marL="457200" indent="-4572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626F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626F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626F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626F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57200" y="19050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en-US" smtClean="0">
                <a:solidFill>
                  <a:srgbClr val="F6871E"/>
                </a:solidFill>
              </a:rPr>
              <a:t>Sub heading text style</a:t>
            </a:r>
            <a:endParaRPr lang="en-US" sz="1600" smtClean="0">
              <a:solidFill>
                <a:srgbClr val="F6871E"/>
              </a:solidFill>
            </a:endParaRPr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754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38400"/>
            <a:ext cx="838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9436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9436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7162800" y="6019800"/>
            <a:ext cx="1752600" cy="30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1F4277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Page No </a:t>
            </a:r>
            <a:fld id="{BFA4F1A3-A611-4A5C-A194-F3AAC7B89A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9pPr>
    </p:titleStyle>
    <p:bodyStyle>
      <a:lvl1pPr marL="457200" indent="-4572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626F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626F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626F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626F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57200" y="19050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en-US" smtClean="0">
                <a:solidFill>
                  <a:srgbClr val="F6871E"/>
                </a:solidFill>
              </a:rPr>
              <a:t>Sub heading text style</a:t>
            </a:r>
            <a:endParaRPr lang="en-US" sz="1600" smtClean="0">
              <a:solidFill>
                <a:srgbClr val="F6871E"/>
              </a:solidFill>
            </a:endParaRPr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754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38400"/>
            <a:ext cx="838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2"/>
          </p:nvPr>
        </p:nvSpPr>
        <p:spPr>
          <a:xfrm>
            <a:off x="457200" y="59436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59436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 bwMode="auto">
          <a:xfrm>
            <a:off x="7162800" y="6019800"/>
            <a:ext cx="1752600" cy="30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1F4277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Page No </a:t>
            </a:r>
            <a:fld id="{5C11B730-0457-497A-BEA4-30E67AA3AF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9pPr>
    </p:titleStyle>
    <p:bodyStyle>
      <a:lvl1pPr marL="457200" indent="-4572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626F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626F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626F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626F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57200" y="19050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en-US" smtClean="0">
                <a:solidFill>
                  <a:srgbClr val="F6871E"/>
                </a:solidFill>
              </a:rPr>
              <a:t>Sub heading text style</a:t>
            </a:r>
            <a:endParaRPr lang="en-US" sz="1600" smtClean="0">
              <a:solidFill>
                <a:srgbClr val="F6871E"/>
              </a:solidFill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754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38400"/>
            <a:ext cx="838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457200" y="59436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3124200" y="59436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4"/>
          </p:nvPr>
        </p:nvSpPr>
        <p:spPr bwMode="auto">
          <a:xfrm>
            <a:off x="7162800" y="6019800"/>
            <a:ext cx="1752600" cy="30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1F4277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Page No </a:t>
            </a:r>
            <a:fld id="{9788BF32-01D1-48F7-9902-865F8E8D75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9pPr>
    </p:titleStyle>
    <p:bodyStyle>
      <a:lvl1pPr marL="457200" indent="-4572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626F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626F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626F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626F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57200" y="19050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en-US" smtClean="0">
                <a:solidFill>
                  <a:srgbClr val="F6871E"/>
                </a:solidFill>
              </a:rPr>
              <a:t>Sub heading text style</a:t>
            </a:r>
            <a:endParaRPr lang="en-US" sz="1600" smtClean="0">
              <a:solidFill>
                <a:srgbClr val="F6871E"/>
              </a:solidFill>
            </a:endParaRPr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754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38400"/>
            <a:ext cx="838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2"/>
          </p:nvPr>
        </p:nvSpPr>
        <p:spPr>
          <a:xfrm>
            <a:off x="457200" y="59436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59436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 bwMode="auto">
          <a:xfrm>
            <a:off x="7162800" y="6019800"/>
            <a:ext cx="1752600" cy="30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1F4277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Page No </a:t>
            </a:r>
            <a:fld id="{B772253F-E586-4ED7-8BFC-0353435F6D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9pPr>
    </p:titleStyle>
    <p:bodyStyle>
      <a:lvl1pPr marL="457200" indent="-4572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626F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626F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626F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626F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57200" y="19050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457200" indent="-457200">
              <a:defRPr>
                <a:solidFill>
                  <a:schemeClr val="tx1"/>
                </a:solidFill>
                <a:latin typeface="Arial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charset="0"/>
              <a:buNone/>
              <a:defRPr/>
            </a:pPr>
            <a:r>
              <a:rPr lang="en-US" smtClean="0">
                <a:solidFill>
                  <a:srgbClr val="F6871E"/>
                </a:solidFill>
              </a:rPr>
              <a:t>Sub heading text style</a:t>
            </a:r>
            <a:endParaRPr lang="en-US" sz="1600" smtClean="0">
              <a:solidFill>
                <a:srgbClr val="F6871E"/>
              </a:solidFill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754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38400"/>
            <a:ext cx="838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>
          <a:xfrm>
            <a:off x="457200" y="59436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59436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7162800" y="6019800"/>
            <a:ext cx="1752600" cy="30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1F4277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Page No </a:t>
            </a:r>
            <a:fld id="{A7EE747D-6A4B-481E-93D1-B382149B11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1F4277"/>
          </a:solidFill>
          <a:latin typeface="Arial" charset="0"/>
          <a:ea typeface="Osaka" pitchFamily="48" charset="-128"/>
        </a:defRPr>
      </a:lvl9pPr>
    </p:titleStyle>
    <p:bodyStyle>
      <a:lvl1pPr marL="457200" indent="-4572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626F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626F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626F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626F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626F99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funny-pictures.picphotos.net/liverpool-postcode-t-shirt-anfield-l4-0th-home-of-the-mighty-pool/theboydonegood.com*images*designs*liverpool-postcode-tshirt_design.jp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/>
          <p:cNvSpPr>
            <a:spLocks noGrp="1"/>
          </p:cNvSpPr>
          <p:nvPr>
            <p:ph type="ctrTitle"/>
          </p:nvPr>
        </p:nvSpPr>
        <p:spPr>
          <a:xfrm>
            <a:off x="1835150" y="1773238"/>
            <a:ext cx="7129463" cy="1295722"/>
          </a:xfrm>
        </p:spPr>
        <p:txBody>
          <a:bodyPr/>
          <a:lstStyle/>
          <a:p>
            <a:pPr algn="ctr"/>
            <a:r>
              <a:rPr lang="en-GB" sz="4000" dirty="0" smtClean="0"/>
              <a:t>Postcodes</a:t>
            </a:r>
            <a:endParaRPr lang="en-GB" sz="3200" dirty="0" smtClean="0"/>
          </a:p>
        </p:txBody>
      </p:sp>
      <p:sp>
        <p:nvSpPr>
          <p:cNvPr id="16387" name="Subtitle 4"/>
          <p:cNvSpPr>
            <a:spLocks noGrp="1"/>
          </p:cNvSpPr>
          <p:nvPr>
            <p:ph type="subTitle" idx="1"/>
          </p:nvPr>
        </p:nvSpPr>
        <p:spPr>
          <a:xfrm>
            <a:off x="1835696" y="5301208"/>
            <a:ext cx="3960440" cy="1464568"/>
          </a:xfrm>
        </p:spPr>
        <p:txBody>
          <a:bodyPr/>
          <a:lstStyle/>
          <a:p>
            <a:pPr algn="l"/>
            <a:r>
              <a:rPr lang="en-GB" sz="2400" dirty="0" smtClean="0"/>
              <a:t>Dublin</a:t>
            </a:r>
          </a:p>
          <a:p>
            <a:pPr algn="l"/>
            <a:r>
              <a:rPr lang="en-GB" sz="2400" dirty="0" smtClean="0"/>
              <a:t>27</a:t>
            </a:r>
            <a:r>
              <a:rPr lang="en-GB" sz="2400" baseline="30000" dirty="0" smtClean="0"/>
              <a:t>th</a:t>
            </a:r>
            <a:r>
              <a:rPr lang="en-GB" sz="2400" dirty="0" smtClean="0"/>
              <a:t> May 2014</a:t>
            </a:r>
          </a:p>
          <a:p>
            <a:pPr algn="l"/>
            <a:r>
              <a:rPr lang="en-GB" sz="2000" dirty="0"/>
              <a:t>Alex Walsh</a:t>
            </a:r>
          </a:p>
          <a:p>
            <a:pPr algn="l"/>
            <a:endParaRPr lang="en-GB" sz="24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051720" y="2622103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…..and why we love them! </a:t>
            </a:r>
          </a:p>
        </p:txBody>
      </p:sp>
    </p:spTree>
    <p:extLst>
      <p:ext uri="{BB962C8B-B14F-4D97-AF65-F5344CB8AC3E}">
        <p14:creationId xmlns:p14="http://schemas.microsoft.com/office/powerpoint/2010/main" val="332462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692696"/>
            <a:ext cx="6851650" cy="1143000"/>
          </a:xfrm>
        </p:spPr>
        <p:txBody>
          <a:bodyPr/>
          <a:lstStyle/>
          <a:p>
            <a:r>
              <a:rPr lang="en-GB" dirty="0"/>
              <a:t>Data Verification and quality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5150" y="1916832"/>
            <a:ext cx="4393034" cy="4209331"/>
          </a:xfrm>
        </p:spPr>
        <p:txBody>
          <a:bodyPr/>
          <a:lstStyle/>
          <a:p>
            <a:r>
              <a:rPr lang="en-GB" sz="2400" dirty="0" smtClean="0"/>
              <a:t>Using Postcode software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kern="1200" dirty="0"/>
              <a:t>Correction of inaccurate postcodes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kern="1200" dirty="0"/>
              <a:t>Recoding of postcodes that have changed code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kern="1200" dirty="0"/>
              <a:t>Inclusion of missing address elements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kern="1200" dirty="0"/>
              <a:t>Correction of spelling errors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kern="1200" dirty="0"/>
              <a:t>Consistent formatting of verified </a:t>
            </a:r>
            <a:r>
              <a:rPr lang="en-GB" sz="2000" kern="1200" dirty="0" smtClean="0"/>
              <a:t>addresses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kern="1200" dirty="0" smtClean="0"/>
              <a:t>As data is entered</a:t>
            </a:r>
            <a:endParaRPr lang="en-GB" sz="2400" kern="1200" dirty="0"/>
          </a:p>
          <a:p>
            <a:endParaRPr lang="en-GB" sz="2400" dirty="0"/>
          </a:p>
        </p:txBody>
      </p:sp>
      <p:pic>
        <p:nvPicPr>
          <p:cNvPr id="2050" name="Picture 2" descr="C:\Users\Alex\Pictures\untitl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844824"/>
            <a:ext cx="253365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54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7704" y="908720"/>
            <a:ext cx="6851650" cy="1143000"/>
          </a:xfrm>
        </p:spPr>
        <p:txBody>
          <a:bodyPr/>
          <a:lstStyle/>
          <a:p>
            <a:r>
              <a:rPr lang="en-GB" dirty="0"/>
              <a:t>Data Verification and quality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5696" y="1988840"/>
            <a:ext cx="4608512" cy="4525963"/>
          </a:xfrm>
        </p:spPr>
        <p:txBody>
          <a:bodyPr/>
          <a:lstStyle/>
          <a:p>
            <a:pPr lvl="0"/>
            <a:r>
              <a:rPr lang="en-GB" kern="1200" dirty="0" smtClean="0"/>
              <a:t>Benefits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kern="1200" dirty="0" smtClean="0"/>
              <a:t>Save money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1600" kern="1200" dirty="0" smtClean="0"/>
              <a:t>Avoid duplication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1600" kern="1200" dirty="0" smtClean="0"/>
              <a:t>Postal discounts (UK)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kern="1200" dirty="0" smtClean="0"/>
              <a:t>More accurate data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1600" kern="1200" dirty="0" smtClean="0"/>
              <a:t>Better business decisions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1600" kern="1200" dirty="0" smtClean="0"/>
              <a:t>Standardised format across company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1600" kern="1200" dirty="0" smtClean="0"/>
              <a:t>Improve customer service </a:t>
            </a:r>
            <a:r>
              <a:rPr lang="en-GB" sz="1600" kern="1200" dirty="0" err="1" smtClean="0"/>
              <a:t>eg</a:t>
            </a:r>
            <a:r>
              <a:rPr lang="en-GB" sz="1600" kern="1200" dirty="0" smtClean="0"/>
              <a:t> contact centres, web address entry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en-GB" sz="1600" kern="1200" dirty="0" smtClean="0"/>
          </a:p>
        </p:txBody>
      </p:sp>
      <p:pic>
        <p:nvPicPr>
          <p:cNvPr id="3075" name="Picture 3" descr="C:\Users\Alex\Pictures\untitl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556792"/>
            <a:ext cx="2407543" cy="151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54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Enhancement and Targeting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5150" y="1916832"/>
            <a:ext cx="4681066" cy="4209331"/>
          </a:xfrm>
        </p:spPr>
        <p:txBody>
          <a:bodyPr/>
          <a:lstStyle/>
          <a:p>
            <a:r>
              <a:rPr lang="en-GB" sz="2400" dirty="0" smtClean="0"/>
              <a:t>Use geo-demographic data to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Add to what you already have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Find prospects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1600" dirty="0" smtClean="0"/>
              <a:t>Based on existing customers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1600" dirty="0" smtClean="0"/>
              <a:t>Based on specified criteria</a:t>
            </a:r>
          </a:p>
          <a:p>
            <a:r>
              <a:rPr lang="en-GB" sz="2400" dirty="0" smtClean="0"/>
              <a:t>Number of suppliers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CACI – ACORN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Experian – MOSAIC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err="1" smtClean="0"/>
              <a:t>Callcredit</a:t>
            </a:r>
            <a:r>
              <a:rPr lang="en-GB" sz="2000" dirty="0" smtClean="0"/>
              <a:t> - CAMEO</a:t>
            </a:r>
            <a:endParaRPr lang="en-GB" sz="2000" dirty="0"/>
          </a:p>
        </p:txBody>
      </p:sp>
      <p:pic>
        <p:nvPicPr>
          <p:cNvPr id="4098" name="Picture 2" descr="C:\Users\Alex\Pictures\mosai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916832"/>
            <a:ext cx="2027690" cy="1783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54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Enhancement and </a:t>
            </a:r>
            <a:r>
              <a:rPr lang="en-GB" dirty="0" smtClean="0"/>
              <a:t>Targeting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5150" y="1600200"/>
            <a:ext cx="4681066" cy="4525963"/>
          </a:xfrm>
        </p:spPr>
        <p:txBody>
          <a:bodyPr/>
          <a:lstStyle/>
          <a:p>
            <a:r>
              <a:rPr lang="en-GB" sz="2400" dirty="0" smtClean="0"/>
              <a:t>What type of information is available?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Property – type, value, urban/rural </a:t>
            </a:r>
            <a:r>
              <a:rPr lang="en-GB" sz="2000" dirty="0" err="1" smtClean="0"/>
              <a:t>etc</a:t>
            </a:r>
            <a:endParaRPr lang="en-GB" sz="20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Financial – mortgage, insurance, investments, employment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Lifestyle – eating out, where they shop, number of cars, holidays </a:t>
            </a:r>
            <a:r>
              <a:rPr lang="en-GB" sz="2000" dirty="0" err="1" smtClean="0"/>
              <a:t>etc</a:t>
            </a:r>
            <a:endParaRPr lang="en-GB" sz="20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Attitudes – environment, technology, channel preference </a:t>
            </a:r>
            <a:r>
              <a:rPr lang="en-GB" sz="2000" dirty="0" err="1" smtClean="0"/>
              <a:t>etc</a:t>
            </a:r>
            <a:endParaRPr lang="en-GB" sz="2000" dirty="0"/>
          </a:p>
        </p:txBody>
      </p:sp>
      <p:pic>
        <p:nvPicPr>
          <p:cNvPr id="5122" name="Picture 2" descr="C:\Users\Alex\Pictures\data_environmen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473624"/>
            <a:ext cx="281068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54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Enhancement and Targeting</a:t>
            </a:r>
          </a:p>
        </p:txBody>
      </p:sp>
      <p:pic>
        <p:nvPicPr>
          <p:cNvPr id="1026" name="Picture 2" descr="C:\Users\Alex\Dropbox\Screenshots\Screenshot 2014-05-21 17.09.3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196" y="1844824"/>
            <a:ext cx="7308304" cy="411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427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Enhancement and Targeting</a:t>
            </a:r>
            <a:endParaRPr lang="en-GB" dirty="0"/>
          </a:p>
        </p:txBody>
      </p:sp>
      <p:pic>
        <p:nvPicPr>
          <p:cNvPr id="12290" name="Picture 2" descr="C:\Users\Alex\Dropbox\Screenshots\Screenshot 2014-05-21 16.32.4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74956"/>
            <a:ext cx="7272808" cy="4090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06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 Example</a:t>
            </a:r>
            <a:endParaRPr lang="en-GB" dirty="0"/>
          </a:p>
        </p:txBody>
      </p:sp>
      <p:pic>
        <p:nvPicPr>
          <p:cNvPr id="6167" name="Picture 23" descr="C:\Users\Alex\Dropbox\Screenshots\Screenshot 2014-05-21 16.12.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72816"/>
            <a:ext cx="7200800" cy="405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54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 Example</a:t>
            </a:r>
            <a:endParaRPr lang="en-GB" dirty="0"/>
          </a:p>
        </p:txBody>
      </p:sp>
      <p:pic>
        <p:nvPicPr>
          <p:cNvPr id="7171" name="Picture 3" descr="C:\Users\Alex\Dropbox\Screenshots\Screenshot 2014-05-21 16.13.44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739451"/>
            <a:ext cx="7201346" cy="4050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54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 Example</a:t>
            </a:r>
            <a:endParaRPr lang="en-GB" dirty="0"/>
          </a:p>
        </p:txBody>
      </p:sp>
      <p:pic>
        <p:nvPicPr>
          <p:cNvPr id="8194" name="Picture 2" descr="C:\Users\Alex\Dropbox\Screenshots\Screenshot 2014-05-21 16.14.5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628800"/>
            <a:ext cx="7128792" cy="400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63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Targeting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5696" y="1628800"/>
            <a:ext cx="4536504" cy="4525963"/>
          </a:xfrm>
        </p:spPr>
        <p:txBody>
          <a:bodyPr/>
          <a:lstStyle/>
          <a:p>
            <a:r>
              <a:rPr lang="en-GB" sz="2400" dirty="0" smtClean="0"/>
              <a:t>Use postcode of existing customers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To find prospects with similar characteristics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And then where they live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 smtClean="0"/>
              <a:t>Or choose characteristics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To find the postcodes where people with those characteristics live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dirty="0"/>
          </a:p>
        </p:txBody>
      </p:sp>
      <p:pic>
        <p:nvPicPr>
          <p:cNvPr id="13314" name="Picture 2" descr="C:\Users\Alex\Pictures\imagesH8ZND1U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556792"/>
            <a:ext cx="217752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736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Postcodes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5150" y="1600200"/>
            <a:ext cx="4321026" cy="4525963"/>
          </a:xfrm>
        </p:spPr>
        <p:txBody>
          <a:bodyPr/>
          <a:lstStyle/>
          <a:p>
            <a:r>
              <a:rPr lang="en-GB" sz="2400" dirty="0" smtClean="0"/>
              <a:t>Postcodes are nothing new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London 1840’s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Ukraine 1932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Germany 1941</a:t>
            </a:r>
          </a:p>
          <a:p>
            <a:r>
              <a:rPr lang="en-GB" sz="2400" dirty="0" smtClean="0"/>
              <a:t>UK development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Norwich 1959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Full </a:t>
            </a:r>
            <a:r>
              <a:rPr lang="en-GB" sz="2000" dirty="0" err="1" smtClean="0"/>
              <a:t>postcoding</a:t>
            </a:r>
            <a:r>
              <a:rPr lang="en-GB" sz="2000" dirty="0" smtClean="0"/>
              <a:t> 1974</a:t>
            </a:r>
          </a:p>
          <a:p>
            <a:r>
              <a:rPr lang="en-GB" sz="2400" dirty="0" smtClean="0"/>
              <a:t>Historically driven by post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 smtClean="0"/>
              <a:t>Simplified sortation, reduced cost</a:t>
            </a:r>
          </a:p>
          <a:p>
            <a:pPr lvl="1"/>
            <a:endParaRPr lang="en-GB" sz="1600" dirty="0"/>
          </a:p>
          <a:p>
            <a:pPr lvl="1"/>
            <a:endParaRPr lang="en-GB" sz="1600" dirty="0" smtClean="0"/>
          </a:p>
        </p:txBody>
      </p:sp>
      <p:pic>
        <p:nvPicPr>
          <p:cNvPr id="1026" name="Picture 2" descr="C:\Users\Alex\Pictures\postma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651" y="1916832"/>
            <a:ext cx="2442447" cy="311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508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Targeting</a:t>
            </a:r>
            <a:endParaRPr lang="en-GB" dirty="0"/>
          </a:p>
        </p:txBody>
      </p:sp>
      <p:pic>
        <p:nvPicPr>
          <p:cNvPr id="9218" name="Picture 2" descr="C:\Users\Alex\Dropbox\Screenshots\Screenshot 2014-05-21 16.25.4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00808"/>
            <a:ext cx="7165304" cy="4030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54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Targeting</a:t>
            </a:r>
          </a:p>
        </p:txBody>
      </p:sp>
      <p:pic>
        <p:nvPicPr>
          <p:cNvPr id="10242" name="Picture 2" descr="C:\Users\Alex\Dropbox\Screenshots\Screenshot 2014-05-21 16.31.58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936155"/>
            <a:ext cx="6851650" cy="3854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38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Targeting</a:t>
            </a:r>
            <a:endParaRPr lang="en-GB" dirty="0"/>
          </a:p>
        </p:txBody>
      </p:sp>
      <p:pic>
        <p:nvPicPr>
          <p:cNvPr id="11266" name="Picture 2" descr="C:\Users\Alex\Dropbox\Screenshots\Screenshot 2014-05-21 16.33.08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936155"/>
            <a:ext cx="6851650" cy="3854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184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Postcodes provide opportunity to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 smtClean="0"/>
              <a:t>Improve data quality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 smtClean="0"/>
              <a:t>Enhance existing data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 smtClean="0"/>
              <a:t>Improve targeting</a:t>
            </a:r>
          </a:p>
          <a:p>
            <a:pPr lvl="2"/>
            <a:endParaRPr lang="en-GB" dirty="0" smtClean="0"/>
          </a:p>
          <a:p>
            <a:pPr marL="914400" lvl="2" indent="0">
              <a:buNone/>
            </a:pPr>
            <a:endParaRPr lang="en-GB" dirty="0"/>
          </a:p>
          <a:p>
            <a:pPr marL="514350" lvl="1" indent="0">
              <a:buNone/>
            </a:pPr>
            <a:endParaRPr lang="en-GB" dirty="0"/>
          </a:p>
        </p:txBody>
      </p:sp>
      <p:grpSp>
        <p:nvGrpSpPr>
          <p:cNvPr id="6" name="Group 5"/>
          <p:cNvGrpSpPr/>
          <p:nvPr/>
        </p:nvGrpSpPr>
        <p:grpSpPr>
          <a:xfrm>
            <a:off x="2195736" y="4106318"/>
            <a:ext cx="6336704" cy="830997"/>
            <a:chOff x="2195736" y="4106318"/>
            <a:chExt cx="5930505" cy="830997"/>
          </a:xfrm>
        </p:grpSpPr>
        <p:sp>
          <p:nvSpPr>
            <p:cNvPr id="4" name="Right Arrow 3"/>
            <p:cNvSpPr/>
            <p:nvPr/>
          </p:nvSpPr>
          <p:spPr bwMode="auto">
            <a:xfrm>
              <a:off x="2195736" y="4365104"/>
              <a:ext cx="1368152" cy="405759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Osaka" pitchFamily="48" charset="-128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635896" y="4106318"/>
              <a:ext cx="449034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/>
                <a:t>More effective Direct Marketing and a better return on investment</a:t>
              </a:r>
              <a:endParaRPr lang="en-GB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5260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UK Postcodes</a:t>
            </a:r>
            <a:endParaRPr lang="en-GB" dirty="0"/>
          </a:p>
        </p:txBody>
      </p:sp>
      <p:pic>
        <p:nvPicPr>
          <p:cNvPr id="2050" name="Picture 2" descr="C:\Users\Alex\Pictures\0382-plc8306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196752"/>
            <a:ext cx="1955247" cy="2941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1484784"/>
            <a:ext cx="4608512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Royal Mail encouraged use of Postcodes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sz="2000" dirty="0" smtClean="0"/>
              <a:t>Consumer advertising and promotion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sz="2000" dirty="0" smtClean="0"/>
              <a:t>Incentives for bulk mailers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Product development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sz="2000" dirty="0" err="1" smtClean="0"/>
              <a:t>Mailsort</a:t>
            </a:r>
            <a:endParaRPr lang="en-GB" sz="2000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sz="2000" dirty="0" err="1" smtClean="0"/>
              <a:t>Walksort</a:t>
            </a:r>
            <a:endParaRPr lang="en-GB" sz="2000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sz="2000" dirty="0" smtClean="0"/>
              <a:t>CBC and OCR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sz="2000" dirty="0" err="1" smtClean="0"/>
              <a:t>MailMark</a:t>
            </a:r>
            <a:endParaRPr lang="en-GB" sz="2000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sz="2000" dirty="0" err="1" smtClean="0"/>
              <a:t>Cleanmail</a:t>
            </a:r>
            <a:r>
              <a:rPr lang="en-GB" sz="2000" dirty="0" smtClean="0"/>
              <a:t>, </a:t>
            </a:r>
            <a:r>
              <a:rPr lang="en-GB" sz="2000" dirty="0" err="1" smtClean="0"/>
              <a:t>Cleanmail</a:t>
            </a:r>
            <a:r>
              <a:rPr lang="en-GB" sz="2000" dirty="0" smtClean="0"/>
              <a:t> advanced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440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UK Postcodes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5696" y="1268760"/>
            <a:ext cx="6851650" cy="4525963"/>
          </a:xfrm>
        </p:spPr>
        <p:txBody>
          <a:bodyPr/>
          <a:lstStyle/>
          <a:p>
            <a:pPr marL="0" indent="0">
              <a:buNone/>
            </a:pPr>
            <a:endParaRPr lang="en-GB" sz="2400" dirty="0" smtClean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 smtClean="0"/>
          </a:p>
        </p:txBody>
      </p:sp>
      <p:pic>
        <p:nvPicPr>
          <p:cNvPr id="3074" name="Picture 2" descr="C:\Users\Alex\Pictures\imagesCV4Z5PK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12776"/>
            <a:ext cx="243840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lex\Pictures\postcode-map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293" y="2996952"/>
            <a:ext cx="2443535" cy="3052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79712" y="1484784"/>
            <a:ext cx="4392488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Postal discounts key to UK Direct Mail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Incentive for clean data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Development of supplier base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Data bureau, mailing houses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Online services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Development of associated data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Lifestyle questionnaires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Census data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Other data sources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081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UK Postcodes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5150" y="1600200"/>
            <a:ext cx="3744962" cy="4525963"/>
          </a:xfrm>
        </p:spPr>
        <p:txBody>
          <a:bodyPr/>
          <a:lstStyle/>
          <a:p>
            <a:pPr marL="57150" indent="0">
              <a:lnSpc>
                <a:spcPct val="80000"/>
              </a:lnSpc>
              <a:buNone/>
            </a:pPr>
            <a:endParaRPr lang="en-GB" sz="2400" dirty="0"/>
          </a:p>
          <a:p>
            <a:pPr lvl="1">
              <a:lnSpc>
                <a:spcPct val="80000"/>
              </a:lnSpc>
            </a:pPr>
            <a:endParaRPr lang="en-GB" sz="2400" dirty="0" smtClean="0"/>
          </a:p>
        </p:txBody>
      </p:sp>
      <p:pic>
        <p:nvPicPr>
          <p:cNvPr id="5122" name="Picture 2" descr="C:\Users\Alex\Pictures\images0MRF52K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388" y="908720"/>
            <a:ext cx="2411696" cy="1599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lex\Pictures\untitled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026" y="2507779"/>
            <a:ext cx="2002563" cy="1499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lex\Pictures\untitled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3680" y="4007768"/>
            <a:ext cx="1783254" cy="158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1708249"/>
            <a:ext cx="40324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Now part of everyday life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Used by all delivery companies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Instant insurance quotes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Satellite Navigation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37,000 licensed users of PAF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4 million postcode lookups in December 2013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73459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UK Postcodes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1979712" y="2564904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endParaRPr lang="en-GB" dirty="0"/>
          </a:p>
        </p:txBody>
      </p:sp>
      <p:pic>
        <p:nvPicPr>
          <p:cNvPr id="6" name="Picture 5" descr="Liverpool Postcode T-Shirt. Anfield L4 0TH - home of the mighty Pool.">
            <a:hlinkClick r:id="rId3" tooltip="&quot;Liverpool Postcode T-Shirt. Anfield L4 0TH - home of the mighty Pool.&quot;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84784"/>
            <a:ext cx="4381500" cy="4381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233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UK Postcodes</a:t>
            </a:r>
          </a:p>
        </p:txBody>
      </p:sp>
      <p:pic>
        <p:nvPicPr>
          <p:cNvPr id="5" name="i-aaad0e76" descr="What does your postcode say about you? A new study by Royal Mail reveals a snapshot of daily life in communities across the UK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268760"/>
            <a:ext cx="4531593" cy="48267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502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lex\Pictures\imagesCFMBZGN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3175906"/>
            <a:ext cx="3229681" cy="24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lex\Pictures\untitl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965220"/>
            <a:ext cx="1973957" cy="317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lex\Pictures\images4WGFBS9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049694"/>
            <a:ext cx="2811511" cy="879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Alex\Pictures\Headline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8640"/>
            <a:ext cx="3468240" cy="2601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221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Postcodes in DM</a:t>
            </a:r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583985"/>
              </p:ext>
            </p:extLst>
          </p:nvPr>
        </p:nvGraphicFramePr>
        <p:xfrm>
          <a:off x="1835696" y="4149080"/>
          <a:ext cx="6851646" cy="8624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0647"/>
                <a:gridCol w="380647"/>
                <a:gridCol w="380647"/>
                <a:gridCol w="380647"/>
                <a:gridCol w="380647"/>
                <a:gridCol w="380647"/>
                <a:gridCol w="380647"/>
                <a:gridCol w="380647"/>
                <a:gridCol w="380647"/>
                <a:gridCol w="380647"/>
                <a:gridCol w="380647"/>
                <a:gridCol w="380647"/>
                <a:gridCol w="380647"/>
                <a:gridCol w="380647"/>
                <a:gridCol w="380647"/>
                <a:gridCol w="380647"/>
                <a:gridCol w="380647"/>
                <a:gridCol w="380647"/>
              </a:tblGrid>
              <a:tr h="148690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 dirty="0">
                          <a:effectLst/>
                        </a:rPr>
                        <a:t>Title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Name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Initial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Surname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House Name/Number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Address 1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Address 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Town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County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</a:tr>
              <a:tr h="118952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Mr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Alex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T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Walsh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Fairford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Wheeler End Common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High Wycombe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Bucks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</a:tr>
              <a:tr h="118952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Mr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A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Walsh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Fairford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Piddington Lane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Wheeler End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High Wycombe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Buckinghamshire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18952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A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Walshe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Piddington Lane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High Wycombe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</a:tr>
              <a:tr h="118952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Mrs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A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B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Walsh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Fairford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Wheeler End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Bucks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</a:tr>
              <a:tr h="118952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Walsh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Farefurd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Weelerend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High Wycombe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Bucks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</a:tr>
              <a:tr h="118952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Alan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Welsh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u="none" strike="noStrike">
                          <a:effectLst/>
                        </a:rPr>
                        <a:t>1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Piddington Ln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High Wickham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u="none" strike="noStrike">
                          <a:effectLst/>
                        </a:rPr>
                        <a:t>Bucks</a:t>
                      </a:r>
                      <a:endParaRPr lang="en-GB" sz="7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48" marR="5948" marT="5948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07704" y="1628800"/>
            <a:ext cx="633670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Data verification and quality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sz="2000" dirty="0" smtClean="0"/>
              <a:t>Problems with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GB" sz="2000" dirty="0" smtClean="0"/>
              <a:t>Data entry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GB" sz="2000" dirty="0" smtClean="0"/>
              <a:t>Missing address elements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GB" sz="2000" dirty="0" smtClean="0"/>
              <a:t>Phonetic mistakes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en-GB" sz="2000" dirty="0" smtClean="0"/>
              <a:t>“Vanity” addresses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73479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esentation_newbrand">
  <a:themeElements>
    <a:clrScheme name="Presentation_newbran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_newbra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lnDef>
  </a:objectDefaults>
  <a:extraClrSchemeLst>
    <a:extraClrScheme>
      <a:clrScheme name="Presentation_newbran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newbran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newbran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newbran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newbran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newbran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newbran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newbran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newbran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newbran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newbran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newbran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8_Office Theme">
  <a:themeElements>
    <a:clrScheme name="8_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8_Office Theme">
      <a:majorFont>
        <a:latin typeface="Arial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lnDef>
  </a:objectDefaults>
  <a:extraClrSchemeLst>
    <a:extraClrScheme>
      <a:clrScheme name="8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Office Theme">
  <a:themeElements>
    <a:clrScheme name="9_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Office Theme">
      <a:majorFont>
        <a:latin typeface="Arial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lnDef>
  </a:objectDefaults>
  <a:extraClrSchemeLst>
    <a:extraClrScheme>
      <a:clrScheme name="9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Office Theme">
  <a:themeElements>
    <a:clrScheme name="10_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0_Office Theme">
      <a:majorFont>
        <a:latin typeface="Arial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lnDef>
  </a:objectDefaults>
  <a:extraClrSchemeLst>
    <a:extraClrScheme>
      <a:clrScheme name="10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Office Theme">
  <a:themeElements>
    <a:clrScheme name="11_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1_Office Theme">
      <a:majorFont>
        <a:latin typeface="Arial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lnDef>
  </a:objectDefaults>
  <a:extraClrSchemeLst>
    <a:extraClrScheme>
      <a:clrScheme name="1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Office Theme">
      <a:majorFont>
        <a:latin typeface="Arial Narrow"/>
        <a:ea typeface="Osaka"/>
        <a:cs typeface=""/>
      </a:majorFont>
      <a:minorFont>
        <a:latin typeface="Arial Narrow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MA Powerpoint Template">
  <a:themeElements>
    <a:clrScheme name="DMA Powerpoint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MA Powerpoint Template">
      <a:majorFont>
        <a:latin typeface="Arial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lnDef>
  </a:objectDefaults>
  <a:extraClrSchemeLst>
    <a:extraClrScheme>
      <a:clrScheme name="DMA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MA Powerpoint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MA Powerpoint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MA Powerpoint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MA Powerpoint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MA Powerpoint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MA Powerpoint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MA Powerpoint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MA Powerpoint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MA Powerpoint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MA Powerpoint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MA Powerpoint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2_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Office Theme">
      <a:majorFont>
        <a:latin typeface="Arial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lnDef>
  </a:objectDefaults>
  <a:extraClrSchemeLst>
    <a:extraClrScheme>
      <a:clrScheme name="2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Office Theme">
  <a:themeElements>
    <a:clrScheme name="3_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Office Theme">
      <a:majorFont>
        <a:latin typeface="Arial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lnDef>
  </a:objectDefaults>
  <a:extraClrSchemeLst>
    <a:extraClrScheme>
      <a:clrScheme name="3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Office Theme">
  <a:themeElements>
    <a:clrScheme name="4_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Office Theme">
      <a:majorFont>
        <a:latin typeface="Arial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lnDef>
  </a:objectDefaults>
  <a:extraClrSchemeLst>
    <a:extraClrScheme>
      <a:clrScheme name="4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Office Theme">
  <a:themeElements>
    <a:clrScheme name="5_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Office Theme">
      <a:majorFont>
        <a:latin typeface="Arial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lnDef>
  </a:objectDefaults>
  <a:extraClrSchemeLst>
    <a:extraClrScheme>
      <a:clrScheme name="5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Office Theme">
  <a:themeElements>
    <a:clrScheme name="6_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Office Theme">
      <a:majorFont>
        <a:latin typeface="Arial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lnDef>
  </a:objectDefaults>
  <a:extraClrSchemeLst>
    <a:extraClrScheme>
      <a:clrScheme name="6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Office Theme">
  <a:themeElements>
    <a:clrScheme name="7_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Office Theme">
      <a:majorFont>
        <a:latin typeface="Arial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ea typeface="Osaka" pitchFamily="48" charset="-128"/>
          </a:defRPr>
        </a:defPPr>
      </a:lstStyle>
    </a:lnDef>
  </a:objectDefaults>
  <a:extraClrSchemeLst>
    <a:extraClrScheme>
      <a:clrScheme name="7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</TotalTime>
  <Words>787</Words>
  <Application>Microsoft Office PowerPoint</Application>
  <PresentationFormat>On-screen Show (4:3)</PresentationFormat>
  <Paragraphs>198</Paragraphs>
  <Slides>23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13</vt:i4>
      </vt:variant>
      <vt:variant>
        <vt:lpstr>Slide Titles</vt:lpstr>
      </vt:variant>
      <vt:variant>
        <vt:i4>23</vt:i4>
      </vt:variant>
    </vt:vector>
  </HeadingPairs>
  <TitlesOfParts>
    <vt:vector size="36" baseType="lpstr">
      <vt:lpstr>Presentation_newbrand</vt:lpstr>
      <vt:lpstr>1_Office Theme</vt:lpstr>
      <vt:lpstr>DMA Powerpoint Template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Postcodes</vt:lpstr>
      <vt:lpstr>Postcodes</vt:lpstr>
      <vt:lpstr>UK Postcodes</vt:lpstr>
      <vt:lpstr>UK Postcodes</vt:lpstr>
      <vt:lpstr>UK Postcodes</vt:lpstr>
      <vt:lpstr>UK Postcodes</vt:lpstr>
      <vt:lpstr>UK Postcodes</vt:lpstr>
      <vt:lpstr>PowerPoint Presentation</vt:lpstr>
      <vt:lpstr>Postcodes in DM</vt:lpstr>
      <vt:lpstr>Data Verification and quality </vt:lpstr>
      <vt:lpstr>Data Verification and quality </vt:lpstr>
      <vt:lpstr>Enhancement and Targeting</vt:lpstr>
      <vt:lpstr>Enhancement and Targeting</vt:lpstr>
      <vt:lpstr>Enhancement and Targeting</vt:lpstr>
      <vt:lpstr>Enhancement and Targeting</vt:lpstr>
      <vt:lpstr>An Example</vt:lpstr>
      <vt:lpstr>An Example</vt:lpstr>
      <vt:lpstr>An Example</vt:lpstr>
      <vt:lpstr>Targeting</vt:lpstr>
      <vt:lpstr>Targeting</vt:lpstr>
      <vt:lpstr>Targeting</vt:lpstr>
      <vt:lpstr>Targeting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Responsible Mailing Initiatives The Direct Marketing Association</dc:title>
  <dc:creator>Alex</dc:creator>
  <cp:lastModifiedBy>Alex</cp:lastModifiedBy>
  <cp:revision>75</cp:revision>
  <cp:lastPrinted>2012-06-12T18:07:12Z</cp:lastPrinted>
  <dcterms:created xsi:type="dcterms:W3CDTF">2012-03-12T11:09:50Z</dcterms:created>
  <dcterms:modified xsi:type="dcterms:W3CDTF">2014-05-26T11:23:11Z</dcterms:modified>
</cp:coreProperties>
</file>