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60" r:id="rId3"/>
    <p:sldId id="313" r:id="rId4"/>
    <p:sldId id="314" r:id="rId5"/>
    <p:sldId id="315" r:id="rId6"/>
    <p:sldId id="316" r:id="rId7"/>
    <p:sldId id="317" r:id="rId8"/>
    <p:sldId id="318" r:id="rId9"/>
    <p:sldId id="323" r:id="rId10"/>
    <p:sldId id="311" r:id="rId11"/>
    <p:sldId id="319" r:id="rId12"/>
    <p:sldId id="320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LATE LATE CHRISTMAS\IDMA_PP_Template3 (3)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60E02-B361-4CD5-9A54-B2E2C0BFC570}" type="datetimeFigureOut">
              <a:rPr lang="en-US"/>
              <a:pPr>
                <a:defRPr/>
              </a:pPr>
              <a:t>7/10/2014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49DDC-5CAD-45B9-9B3C-D6913B2D9E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522AB-6980-48C3-AE0B-7417F1BD093D}" type="datetimeFigureOut">
              <a:rPr lang="en-US"/>
              <a:pPr>
                <a:defRPr/>
              </a:pPr>
              <a:t>7/10/2014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951EE-7C42-44F0-B670-58C4BD648E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91210-1E13-4C26-8EEA-255F55313B5C}" type="datetimeFigureOut">
              <a:rPr lang="en-US"/>
              <a:pPr>
                <a:defRPr/>
              </a:pPr>
              <a:t>7/10/2014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EBA7D-BE2C-4CA8-A446-5949FF80E4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AF9EB-5092-4F68-828A-96950E400DF5}" type="datetimeFigureOut">
              <a:rPr lang="en-US"/>
              <a:pPr>
                <a:defRPr/>
              </a:pPr>
              <a:t>7/10/2014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5B98B-AEBB-420F-B783-AFB6A7EBBD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CD726-AFE6-4923-B8F1-CBDE0708B2FE}" type="datetimeFigureOut">
              <a:rPr lang="en-US"/>
              <a:pPr>
                <a:defRPr/>
              </a:pPr>
              <a:t>7/10/2014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E4F35-569A-461C-A22E-696BF3A797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A3645-7373-4B6C-9B8B-230C074EC5BB}" type="datetimeFigureOut">
              <a:rPr lang="en-US"/>
              <a:pPr>
                <a:defRPr/>
              </a:pPr>
              <a:t>7/10/2014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EBB9E-A473-48A2-A9A6-852D672BF8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A0D56-2B35-4B60-82BA-A483CD2CEF36}" type="datetimeFigureOut">
              <a:rPr lang="en-US"/>
              <a:pPr>
                <a:defRPr/>
              </a:pPr>
              <a:t>7/10/2014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C1140-F58B-48B7-8C24-AED587504D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4EC4F-BCD5-4817-8B05-72B361A4245B}" type="datetimeFigureOut">
              <a:rPr lang="en-US"/>
              <a:pPr>
                <a:defRPr/>
              </a:pPr>
              <a:t>7/10/2014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4D121-A5C8-4247-8590-C36CDDB1DA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125AA-0B2A-4263-85A9-42F099A7EF1A}" type="datetimeFigureOut">
              <a:rPr lang="en-US"/>
              <a:pPr>
                <a:defRPr/>
              </a:pPr>
              <a:t>7/10/2014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C7FEE-D8C8-454E-AD43-3AC4AE9A98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D947D-86B5-49E3-AB83-A5500B0ECAF0}" type="datetimeFigureOut">
              <a:rPr lang="en-US"/>
              <a:pPr>
                <a:defRPr/>
              </a:pPr>
              <a:t>7/10/2014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B3508-8D2F-485C-B4D6-9DB871FD1C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2BA59-E85D-4E3D-929E-9C6241CC6C29}" type="datetimeFigureOut">
              <a:rPr lang="en-US"/>
              <a:pPr>
                <a:defRPr/>
              </a:pPr>
              <a:t>7/10/2014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E80AB-E69A-4091-AF0B-EAF84541A1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CFBBFEF-0E98-481B-9F91-E7FEF56E8652}" type="datetimeFigureOut">
              <a:rPr lang="en-US"/>
              <a:pPr>
                <a:defRPr/>
              </a:pPr>
              <a:t>7/10/2014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38242B0-0C3B-4E35-BAB4-E3AE33CD11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pd.ie/page/privacy-policy" TargetMode="External"/><Relationship Id="rId2" Type="http://schemas.openxmlformats.org/officeDocument/2006/relationships/hyperlink" Target="https://www.fpd.ie/page/terms-and-conditions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468312" y="2133600"/>
            <a:ext cx="7992120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IE" sz="3600" b="1" dirty="0" smtClean="0">
                <a:latin typeface="Calibri" pitchFamily="34" charset="0"/>
              </a:rPr>
              <a:t>The Data Protection Audit</a:t>
            </a:r>
          </a:p>
          <a:p>
            <a:endParaRPr lang="en-IE" sz="3600" b="1" dirty="0">
              <a:latin typeface="Calibri" pitchFamily="34" charset="0"/>
            </a:endParaRPr>
          </a:p>
          <a:p>
            <a:r>
              <a:rPr lang="en-IE" sz="3600" b="1" dirty="0" smtClean="0">
                <a:latin typeface="Calibri" pitchFamily="34" charset="0"/>
              </a:rPr>
              <a:t>How to prepare</a:t>
            </a:r>
          </a:p>
          <a:p>
            <a:r>
              <a:rPr lang="en-IE" sz="3600" b="1" dirty="0" smtClean="0">
                <a:latin typeface="Calibri" pitchFamily="34" charset="0"/>
              </a:rPr>
              <a:t>How to behave</a:t>
            </a:r>
          </a:p>
          <a:p>
            <a:r>
              <a:rPr lang="en-IE" sz="3600" b="1" dirty="0" smtClean="0">
                <a:latin typeface="Calibri" pitchFamily="34" charset="0"/>
              </a:rPr>
              <a:t>How to survive</a:t>
            </a:r>
            <a:r>
              <a:rPr lang="en-IE" sz="3600" b="1" dirty="0" smtClean="0">
                <a:latin typeface="Calibri" pitchFamily="34" charset="0"/>
              </a:rPr>
              <a:t>!</a:t>
            </a:r>
          </a:p>
          <a:p>
            <a:endParaRPr lang="en-IE" sz="3600" b="1" dirty="0">
              <a:latin typeface="Calibri" pitchFamily="34" charset="0"/>
            </a:endParaRPr>
          </a:p>
          <a:p>
            <a:pPr algn="r"/>
            <a:r>
              <a:rPr lang="en-IE" sz="2000" b="1" dirty="0" smtClean="0">
                <a:latin typeface="Calibri" pitchFamily="34" charset="0"/>
              </a:rPr>
              <a:t>Dublin Chamber of Commerce, July 10</a:t>
            </a:r>
            <a:r>
              <a:rPr lang="en-IE" sz="2000" b="1" baseline="30000" dirty="0" smtClean="0">
                <a:latin typeface="Calibri" pitchFamily="34" charset="0"/>
              </a:rPr>
              <a:t>th</a:t>
            </a:r>
            <a:r>
              <a:rPr lang="en-IE" sz="2000" b="1" dirty="0" smtClean="0">
                <a:latin typeface="Calibri" pitchFamily="34" charset="0"/>
              </a:rPr>
              <a:t> </a:t>
            </a:r>
            <a:endParaRPr lang="en-US" sz="20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DATA copy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014413"/>
            <a:ext cx="72009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 rot="20608604">
            <a:off x="1311062" y="1397875"/>
            <a:ext cx="2808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 smtClean="0"/>
              <a:t>Focus On</a:t>
            </a:r>
            <a:endParaRPr lang="en-GB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50825" y="427038"/>
            <a:ext cx="8569325" cy="523421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600" dirty="0"/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900" b="1" dirty="0" smtClean="0">
                <a:solidFill>
                  <a:schemeClr val="tx1"/>
                </a:solidFill>
              </a:rPr>
              <a:t>Data Protection Update: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900" b="1" dirty="0">
              <a:solidFill>
                <a:schemeClr val="tx1"/>
              </a:solidFill>
            </a:endParaRPr>
          </a:p>
          <a:p>
            <a:pPr marL="457200" indent="-45720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900" b="1" dirty="0" smtClean="0">
                <a:solidFill>
                  <a:schemeClr val="tx1"/>
                </a:solidFill>
              </a:rPr>
              <a:t>Data Protection Commissioner’s Annual Report</a:t>
            </a:r>
          </a:p>
          <a:p>
            <a:pPr marL="457200" indent="-45720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900" b="1" dirty="0" smtClean="0">
                <a:solidFill>
                  <a:schemeClr val="tx1"/>
                </a:solidFill>
              </a:rPr>
              <a:t>Change of the Guard in </a:t>
            </a:r>
            <a:r>
              <a:rPr lang="en-US" sz="2900" b="1" dirty="0" err="1" smtClean="0">
                <a:solidFill>
                  <a:schemeClr val="tx1"/>
                </a:solidFill>
              </a:rPr>
              <a:t>Portarlington</a:t>
            </a:r>
            <a:endParaRPr lang="en-US" sz="2900" b="1" dirty="0" smtClean="0">
              <a:solidFill>
                <a:schemeClr val="tx1"/>
              </a:solidFill>
            </a:endParaRPr>
          </a:p>
          <a:p>
            <a:pPr marL="457200" indent="-45720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900" b="1" dirty="0" smtClean="0">
                <a:solidFill>
                  <a:schemeClr val="tx1"/>
                </a:solidFill>
              </a:rPr>
              <a:t>Update on General DP Regulation</a:t>
            </a:r>
          </a:p>
          <a:p>
            <a:pPr marL="457200" indent="-45720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900" b="1" dirty="0" smtClean="0">
                <a:solidFill>
                  <a:schemeClr val="tx1"/>
                </a:solidFill>
              </a:rPr>
              <a:t>Update on </a:t>
            </a:r>
            <a:r>
              <a:rPr lang="en-US" sz="2900" b="1" dirty="0" err="1" smtClean="0">
                <a:solidFill>
                  <a:schemeClr val="tx1"/>
                </a:solidFill>
              </a:rPr>
              <a:t>EirCodes</a:t>
            </a:r>
            <a:endParaRPr lang="en-US" sz="2900" b="1" dirty="0" smtClean="0">
              <a:solidFill>
                <a:schemeClr val="tx1"/>
              </a:solidFill>
            </a:endParaRPr>
          </a:p>
          <a:p>
            <a:pPr marL="457200" indent="-45720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900" b="1" dirty="0" smtClean="0">
                <a:solidFill>
                  <a:schemeClr val="tx1"/>
                </a:solidFill>
              </a:rPr>
              <a:t>Data Protection in the News!</a:t>
            </a:r>
          </a:p>
          <a:p>
            <a:pPr marL="914400" lvl="1" indent="-45720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500" b="1" dirty="0" smtClean="0">
                <a:solidFill>
                  <a:schemeClr val="tx1"/>
                </a:solidFill>
              </a:rPr>
              <a:t>Data Sharing – Revenue, DSP, An Post</a:t>
            </a:r>
          </a:p>
          <a:p>
            <a:pPr marL="914400" lvl="1" indent="-45720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500" b="1" dirty="0" smtClean="0">
                <a:solidFill>
                  <a:schemeClr val="tx1"/>
                </a:solidFill>
              </a:rPr>
              <a:t>Data Availability – Medical, </a:t>
            </a:r>
            <a:r>
              <a:rPr lang="en-US" sz="2500" b="1" dirty="0" err="1" smtClean="0">
                <a:solidFill>
                  <a:schemeClr val="tx1"/>
                </a:solidFill>
              </a:rPr>
              <a:t>Pharma</a:t>
            </a:r>
            <a:r>
              <a:rPr lang="en-US" sz="2500" b="1" dirty="0" smtClean="0">
                <a:solidFill>
                  <a:schemeClr val="tx1"/>
                </a:solidFill>
              </a:rPr>
              <a:t>, Research</a:t>
            </a:r>
          </a:p>
          <a:p>
            <a:pPr marL="914400" lvl="1" indent="-45720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500" b="1" dirty="0" smtClean="0">
                <a:solidFill>
                  <a:schemeClr val="tx1"/>
                </a:solidFill>
              </a:rPr>
              <a:t>International Data Management – Russian Legislation</a:t>
            </a:r>
          </a:p>
          <a:p>
            <a:pPr marL="914400" lvl="1" indent="-45720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500" b="1" dirty="0" smtClean="0">
              <a:solidFill>
                <a:schemeClr val="tx1"/>
              </a:solidFill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9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2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50825" y="427038"/>
            <a:ext cx="7345511" cy="5306218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600" dirty="0"/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900" b="1" dirty="0" smtClean="0">
                <a:solidFill>
                  <a:schemeClr val="tx1"/>
                </a:solidFill>
              </a:rPr>
              <a:t>The IDMA </a:t>
            </a:r>
            <a:r>
              <a:rPr lang="en-US" sz="2900" b="1" dirty="0" smtClean="0">
                <a:solidFill>
                  <a:schemeClr val="tx1"/>
                </a:solidFill>
              </a:rPr>
              <a:t>acts </a:t>
            </a:r>
            <a:r>
              <a:rPr lang="en-US" sz="2900" b="1" dirty="0" smtClean="0">
                <a:solidFill>
                  <a:schemeClr val="tx1"/>
                </a:solidFill>
              </a:rPr>
              <a:t>on your behalf!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900" b="1" dirty="0">
              <a:solidFill>
                <a:schemeClr val="tx1"/>
              </a:solidFill>
            </a:endParaRPr>
          </a:p>
          <a:p>
            <a:pPr marL="457200" indent="-45720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Any questions you might have?</a:t>
            </a:r>
          </a:p>
          <a:p>
            <a:pPr marL="457200" indent="-45720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400" b="1" dirty="0" smtClean="0">
              <a:solidFill>
                <a:schemeClr val="tx1"/>
              </a:solidFill>
            </a:endParaRPr>
          </a:p>
          <a:p>
            <a:pPr marL="457200" indent="-45720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Points for Clarification?</a:t>
            </a:r>
          </a:p>
          <a:p>
            <a:pPr marL="457200" indent="-45720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400" b="1" dirty="0" smtClean="0">
              <a:solidFill>
                <a:schemeClr val="tx1"/>
              </a:solidFill>
            </a:endParaRPr>
          </a:p>
          <a:p>
            <a:pPr marL="457200" indent="-45720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Apparent Contradictions?</a:t>
            </a:r>
          </a:p>
          <a:p>
            <a:pPr marL="457200" indent="-45720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400" b="1" dirty="0" smtClean="0">
              <a:solidFill>
                <a:schemeClr val="tx1"/>
              </a:solidFill>
            </a:endParaRPr>
          </a:p>
          <a:p>
            <a:pPr marL="457200" indent="-45720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Concerns re interpretation?</a:t>
            </a:r>
          </a:p>
          <a:p>
            <a:pPr marL="457200" indent="-45720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400" b="1" dirty="0">
              <a:solidFill>
                <a:schemeClr val="tx1"/>
              </a:solidFill>
            </a:endParaRPr>
          </a:p>
          <a:p>
            <a:pPr marL="457200" indent="-45720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Upcoming Audits?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9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2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50825" y="427038"/>
            <a:ext cx="8569325" cy="55229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600" dirty="0"/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900" b="1" dirty="0" smtClean="0">
              <a:solidFill>
                <a:schemeClr val="tx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/>
        </p:nvSpPr>
        <p:spPr>
          <a:xfrm>
            <a:off x="647700" y="692696"/>
            <a:ext cx="3924300" cy="19272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kern="1200" cap="all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dirty="0" smtClean="0"/>
              <a:t>Engage And Cooperate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836712"/>
            <a:ext cx="3138054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ubtitle 2"/>
          <p:cNvSpPr>
            <a:spLocks noGrp="1"/>
          </p:cNvSpPr>
          <p:nvPr/>
        </p:nvSpPr>
        <p:spPr>
          <a:xfrm>
            <a:off x="1259632" y="3140968"/>
            <a:ext cx="6400800" cy="26887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 smtClean="0"/>
              <a:t>Letter received confirming the audit</a:t>
            </a:r>
          </a:p>
          <a:p>
            <a:endParaRPr lang="en-IE" dirty="0" smtClean="0"/>
          </a:p>
          <a:p>
            <a:r>
              <a:rPr lang="en-IE" dirty="0" smtClean="0"/>
              <a:t>Average six week’s notice</a:t>
            </a:r>
          </a:p>
          <a:p>
            <a:endParaRPr lang="en-IE" dirty="0" smtClean="0"/>
          </a:p>
          <a:p>
            <a:r>
              <a:rPr lang="en-IE" dirty="0" smtClean="0"/>
              <a:t>Triggered as random or subject to complaints</a:t>
            </a:r>
          </a:p>
          <a:p>
            <a:endParaRPr lang="en-IE" dirty="0" smtClean="0"/>
          </a:p>
          <a:p>
            <a:r>
              <a:rPr lang="en-IE" dirty="0" smtClean="0"/>
              <a:t>Watch list in Ireland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50825" y="427038"/>
            <a:ext cx="8569325" cy="55229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600" dirty="0"/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900" b="1" dirty="0" smtClean="0">
                <a:solidFill>
                  <a:schemeClr val="tx1"/>
                </a:solidFill>
              </a:rPr>
              <a:t>Prepare!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900" b="1" dirty="0" smtClean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/>
        </p:nvSpPr>
        <p:spPr>
          <a:xfrm>
            <a:off x="431151" y="1412776"/>
            <a:ext cx="8229600" cy="439248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 smtClean="0"/>
          </a:p>
          <a:p>
            <a:pPr marL="0" indent="0">
              <a:buNone/>
            </a:pPr>
            <a:r>
              <a:rPr lang="en-IE" sz="3800" dirty="0" smtClean="0"/>
              <a:t>Key Considerations:</a:t>
            </a:r>
          </a:p>
          <a:p>
            <a:endParaRPr lang="en-IE" dirty="0" smtClean="0"/>
          </a:p>
          <a:p>
            <a:r>
              <a:rPr lang="en-IE" dirty="0" smtClean="0"/>
              <a:t>Are you a Data Controller or Data Processor? Both?</a:t>
            </a:r>
          </a:p>
          <a:p>
            <a:endParaRPr lang="en-IE" dirty="0"/>
          </a:p>
          <a:p>
            <a:pPr lvl="1"/>
            <a:r>
              <a:rPr lang="en-IE" dirty="0" smtClean="0"/>
              <a:t>Most companies are Data Controllers</a:t>
            </a:r>
          </a:p>
          <a:p>
            <a:endParaRPr lang="en-IE" dirty="0"/>
          </a:p>
          <a:p>
            <a:r>
              <a:rPr lang="en-IE" dirty="0" smtClean="0"/>
              <a:t>Do you need external help and advice?</a:t>
            </a:r>
          </a:p>
          <a:p>
            <a:endParaRPr lang="en-IE" dirty="0" smtClean="0"/>
          </a:p>
          <a:p>
            <a:r>
              <a:rPr lang="en-IE" dirty="0" smtClean="0"/>
              <a:t>All focus is around the eight pillars of Data Protection</a:t>
            </a:r>
          </a:p>
          <a:p>
            <a:endParaRPr lang="en-IE" dirty="0"/>
          </a:p>
          <a:p>
            <a:r>
              <a:rPr lang="en-IE" dirty="0" smtClean="0"/>
              <a:t>Paper work and process</a:t>
            </a:r>
          </a:p>
          <a:p>
            <a:endParaRPr lang="en-IE" dirty="0" smtClean="0"/>
          </a:p>
          <a:p>
            <a:r>
              <a:rPr lang="en-IE" dirty="0" smtClean="0"/>
              <a:t>Your knowledge/Employee knowledge</a:t>
            </a:r>
          </a:p>
          <a:p>
            <a:endParaRPr lang="en-IE" dirty="0" smtClean="0"/>
          </a:p>
          <a:p>
            <a:r>
              <a:rPr lang="en-IE" dirty="0" smtClean="0"/>
              <a:t>DP Handbook  </a:t>
            </a:r>
          </a:p>
          <a:p>
            <a:endParaRPr lang="en-IE" dirty="0"/>
          </a:p>
          <a:p>
            <a:endParaRPr lang="en-I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67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50825" y="427038"/>
            <a:ext cx="8569325" cy="55229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600" dirty="0"/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900" b="1" dirty="0" smtClean="0">
                <a:solidFill>
                  <a:schemeClr val="tx1"/>
                </a:solidFill>
              </a:rPr>
              <a:t>Consent: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900" b="1" dirty="0" smtClean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/>
        </p:nvSpPr>
        <p:spPr>
          <a:xfrm>
            <a:off x="884903" y="1916832"/>
            <a:ext cx="8229600" cy="393827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 smtClean="0"/>
              <a:t>Should be Clear and Transparent</a:t>
            </a:r>
          </a:p>
          <a:p>
            <a:endParaRPr lang="en-IE" dirty="0"/>
          </a:p>
          <a:p>
            <a:r>
              <a:rPr lang="en-IE" dirty="0" smtClean="0"/>
              <a:t>Unambiguous consent (ODPC will endorse a consent process)</a:t>
            </a:r>
          </a:p>
          <a:p>
            <a:endParaRPr lang="en-IE" dirty="0" smtClean="0"/>
          </a:p>
          <a:p>
            <a:r>
              <a:rPr lang="en-IE" dirty="0" smtClean="0"/>
              <a:t>Opt in or Opt out?</a:t>
            </a:r>
          </a:p>
          <a:p>
            <a:endParaRPr lang="en-IE" dirty="0" smtClean="0"/>
          </a:p>
          <a:p>
            <a:r>
              <a:rPr lang="en-IE" dirty="0" smtClean="0"/>
              <a:t>Pre-ticked box is not sufficient</a:t>
            </a:r>
          </a:p>
          <a:p>
            <a:endParaRPr lang="en-IE" dirty="0" smtClean="0"/>
          </a:p>
          <a:p>
            <a:r>
              <a:rPr lang="en-IE" dirty="0" smtClean="0"/>
              <a:t>Referring to a Privacy </a:t>
            </a:r>
            <a:r>
              <a:rPr lang="en-IE" dirty="0"/>
              <a:t>P</a:t>
            </a:r>
            <a:r>
              <a:rPr lang="en-IE" dirty="0" smtClean="0"/>
              <a:t>olicy or T&amp;C’s is not sufficient</a:t>
            </a:r>
          </a:p>
          <a:p>
            <a:endParaRPr lang="en-IE" dirty="0" smtClean="0"/>
          </a:p>
          <a:p>
            <a:r>
              <a:rPr lang="en-IE" dirty="0" smtClean="0"/>
              <a:t>Eventual data usage is relevant to original consent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67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50825" y="427038"/>
            <a:ext cx="8569325" cy="55229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600" dirty="0"/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900" b="1" dirty="0" smtClean="0">
                <a:solidFill>
                  <a:schemeClr val="tx1"/>
                </a:solidFill>
              </a:rPr>
              <a:t>Learnings - 1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900" b="1" dirty="0" smtClean="0">
              <a:solidFill>
                <a:schemeClr val="tx1"/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/>
        </p:nvSpPr>
        <p:spPr>
          <a:xfrm>
            <a:off x="484943" y="1412776"/>
            <a:ext cx="8229600" cy="4372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dirty="0" smtClean="0"/>
              <a:t>ODPC are there to help, not act as a threat to business</a:t>
            </a:r>
          </a:p>
          <a:p>
            <a:endParaRPr lang="en-IE" dirty="0" smtClean="0"/>
          </a:p>
          <a:p>
            <a:r>
              <a:rPr lang="en-IE" dirty="0" smtClean="0"/>
              <a:t>They are policing an out-of-date piece of legislation</a:t>
            </a:r>
          </a:p>
          <a:p>
            <a:endParaRPr lang="en-IE" dirty="0" smtClean="0"/>
          </a:p>
          <a:p>
            <a:r>
              <a:rPr lang="en-IE" dirty="0" smtClean="0"/>
              <a:t>A Data </a:t>
            </a:r>
            <a:r>
              <a:rPr lang="en-IE" dirty="0"/>
              <a:t>P</a:t>
            </a:r>
            <a:r>
              <a:rPr lang="en-IE" dirty="0" smtClean="0"/>
              <a:t>rocessor agreement is very important</a:t>
            </a:r>
          </a:p>
          <a:p>
            <a:endParaRPr lang="en-IE" dirty="0" smtClean="0"/>
          </a:p>
          <a:p>
            <a:r>
              <a:rPr lang="en-IE" dirty="0" smtClean="0"/>
              <a:t>Self-assessment regularly to adapt and update your compliance process is now vital</a:t>
            </a:r>
          </a:p>
          <a:p>
            <a:endParaRPr lang="en-IE" dirty="0" smtClean="0"/>
          </a:p>
          <a:p>
            <a:r>
              <a:rPr lang="en-IE" dirty="0" smtClean="0"/>
              <a:t>Train and educate your team</a:t>
            </a:r>
          </a:p>
          <a:p>
            <a:endParaRPr lang="en-IE" dirty="0" smtClean="0"/>
          </a:p>
        </p:txBody>
      </p:sp>
    </p:spTree>
    <p:extLst>
      <p:ext uri="{BB962C8B-B14F-4D97-AF65-F5344CB8AC3E}">
        <p14:creationId xmlns:p14="http://schemas.microsoft.com/office/powerpoint/2010/main" val="54893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50825" y="427038"/>
            <a:ext cx="8569325" cy="55229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600" dirty="0"/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900" b="1" dirty="0" smtClean="0">
                <a:solidFill>
                  <a:schemeClr val="tx1"/>
                </a:solidFill>
              </a:rPr>
              <a:t>Learnings - 2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900" b="1" dirty="0" smtClean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55576" y="1720840"/>
            <a:ext cx="77048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Compliance should not be difficult </a:t>
            </a:r>
            <a:endParaRPr lang="en-IE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/>
              <a:t>We often </a:t>
            </a:r>
            <a:r>
              <a:rPr lang="en-IE" dirty="0"/>
              <a:t>make it difficult by </a:t>
            </a:r>
            <a:r>
              <a:rPr lang="en-IE" dirty="0" err="1" smtClean="0"/>
              <a:t>mis</a:t>
            </a:r>
            <a:r>
              <a:rPr lang="en-IE" dirty="0" smtClean="0"/>
              <a:t>-interpretation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/>
              <a:t>Don’t be afraid to ask </a:t>
            </a:r>
            <a:r>
              <a:rPr lang="en-IE" dirty="0"/>
              <a:t>ODPC the </a:t>
            </a:r>
            <a:r>
              <a:rPr lang="en-IE" dirty="0" smtClean="0"/>
              <a:t>questions</a:t>
            </a: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Experts are available in the ODPC to answer any question </a:t>
            </a:r>
            <a:endParaRPr lang="en-IE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/>
              <a:t>Over </a:t>
            </a:r>
            <a:r>
              <a:rPr lang="en-IE" dirty="0"/>
              <a:t>30 staff </a:t>
            </a:r>
            <a:r>
              <a:rPr lang="en-IE" dirty="0" smtClean="0"/>
              <a:t>- </a:t>
            </a:r>
            <a:r>
              <a:rPr lang="en-IE" dirty="0"/>
              <a:t>so call </a:t>
            </a:r>
            <a:r>
              <a:rPr lang="en-IE" dirty="0" smtClean="0"/>
              <a:t>them! </a:t>
            </a: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The 12 month rule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Get ready now for the EU wide </a:t>
            </a:r>
            <a:r>
              <a:rPr lang="en-IE" dirty="0" err="1" smtClean="0"/>
              <a:t>Geneeral</a:t>
            </a:r>
            <a:r>
              <a:rPr lang="en-IE" dirty="0" smtClean="0"/>
              <a:t> DP Regulation </a:t>
            </a:r>
            <a:r>
              <a:rPr lang="en-IE" dirty="0" err="1"/>
              <a:t>est</a:t>
            </a:r>
            <a:r>
              <a:rPr lang="en-IE" dirty="0"/>
              <a:t>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2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50825" y="427038"/>
            <a:ext cx="8569325" cy="55229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600" dirty="0"/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900" b="1" dirty="0" smtClean="0">
                <a:solidFill>
                  <a:schemeClr val="tx1"/>
                </a:solidFill>
              </a:rPr>
              <a:t>Final Thoughts: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900" b="1" dirty="0" smtClean="0">
              <a:solidFill>
                <a:schemeClr val="tx1"/>
              </a:solidFill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900" b="1" dirty="0" smtClean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/>
        </p:nvSpPr>
        <p:spPr>
          <a:xfrm>
            <a:off x="457200" y="692696"/>
            <a:ext cx="8229600" cy="547260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 dirty="0" smtClean="0"/>
          </a:p>
          <a:p>
            <a:endParaRPr lang="en-IE" dirty="0" smtClean="0"/>
          </a:p>
          <a:p>
            <a:r>
              <a:rPr lang="en-IE" dirty="0" smtClean="0"/>
              <a:t>Data Compliance in Ireland is one of the biggest barriers for Marketers to Direct Marketing</a:t>
            </a:r>
          </a:p>
          <a:p>
            <a:r>
              <a:rPr lang="en-IE" dirty="0" smtClean="0"/>
              <a:t>It doesn’t </a:t>
            </a:r>
            <a:r>
              <a:rPr lang="en-IE" u="sng" dirty="0" smtClean="0"/>
              <a:t>have</a:t>
            </a:r>
            <a:r>
              <a:rPr lang="en-IE" dirty="0" smtClean="0"/>
              <a:t> to be like this!</a:t>
            </a:r>
          </a:p>
          <a:p>
            <a:endParaRPr lang="en-IE" dirty="0" smtClean="0"/>
          </a:p>
          <a:p>
            <a:r>
              <a:rPr lang="en-IE" u="sng" dirty="0" smtClean="0"/>
              <a:t>We asked the ODPC:</a:t>
            </a:r>
            <a:r>
              <a:rPr lang="en-IE" dirty="0" smtClean="0"/>
              <a:t> if a person is not on the NDD, could we include them in marketing</a:t>
            </a:r>
          </a:p>
          <a:p>
            <a:r>
              <a:rPr lang="en-IE" dirty="0" smtClean="0"/>
              <a:t>ODPC said:</a:t>
            </a:r>
          </a:p>
          <a:p>
            <a:r>
              <a:rPr lang="en-IE" dirty="0"/>
              <a:t>‘’ </a:t>
            </a:r>
            <a:r>
              <a:rPr lang="en-IE" dirty="0" smtClean="0"/>
              <a:t>Yes. If </a:t>
            </a:r>
            <a:r>
              <a:rPr lang="en-IE" dirty="0"/>
              <a:t>a consumer is not on the </a:t>
            </a:r>
            <a:r>
              <a:rPr lang="en-IE" dirty="0" smtClean="0"/>
              <a:t>NDD, a brand </a:t>
            </a:r>
            <a:r>
              <a:rPr lang="en-IE" dirty="0"/>
              <a:t>can call  </a:t>
            </a:r>
            <a:r>
              <a:rPr lang="en-IE" dirty="0" smtClean="0"/>
              <a:t>them. (There </a:t>
            </a:r>
            <a:r>
              <a:rPr lang="en-IE" dirty="0"/>
              <a:t>is also a requirement to ensure the consumer </a:t>
            </a:r>
            <a:r>
              <a:rPr lang="en-IE" dirty="0" smtClean="0"/>
              <a:t>is not </a:t>
            </a:r>
            <a:r>
              <a:rPr lang="en-IE" dirty="0"/>
              <a:t>on the </a:t>
            </a:r>
            <a:r>
              <a:rPr lang="en-IE" dirty="0" smtClean="0"/>
              <a:t>brand’s </a:t>
            </a:r>
            <a:r>
              <a:rPr lang="en-IE" dirty="0"/>
              <a:t>own DNC list</a:t>
            </a:r>
            <a:r>
              <a:rPr lang="en-IE" dirty="0" smtClean="0"/>
              <a:t>).’’</a:t>
            </a:r>
          </a:p>
          <a:p>
            <a:endParaRPr lang="en-IE" dirty="0" smtClean="0"/>
          </a:p>
          <a:p>
            <a:r>
              <a:rPr lang="en-IE" u="sng" dirty="0" smtClean="0"/>
              <a:t>We asked the ODPC: </a:t>
            </a:r>
            <a:r>
              <a:rPr lang="en-IE" dirty="0" smtClean="0"/>
              <a:t>can we use SMS as a channel for marketing</a:t>
            </a:r>
          </a:p>
          <a:p>
            <a:r>
              <a:rPr lang="en-IE" dirty="0" smtClean="0"/>
              <a:t> ODPC said:</a:t>
            </a:r>
          </a:p>
          <a:p>
            <a:r>
              <a:rPr lang="en-IE" dirty="0"/>
              <a:t>‘’ </a:t>
            </a:r>
            <a:r>
              <a:rPr lang="en-IE" dirty="0" smtClean="0"/>
              <a:t>Yes. SMS </a:t>
            </a:r>
            <a:r>
              <a:rPr lang="en-IE" dirty="0"/>
              <a:t>campaigns using mobile data are </a:t>
            </a:r>
            <a:r>
              <a:rPr lang="en-IE" dirty="0" smtClean="0"/>
              <a:t>possible, </a:t>
            </a:r>
            <a:r>
              <a:rPr lang="en-IE" dirty="0"/>
              <a:t>providing </a:t>
            </a:r>
            <a:r>
              <a:rPr lang="en-IE" dirty="0" smtClean="0"/>
              <a:t>the </a:t>
            </a:r>
            <a:r>
              <a:rPr lang="en-IE" dirty="0"/>
              <a:t>sender has the unambiguous consent of the phone </a:t>
            </a:r>
            <a:r>
              <a:rPr lang="en-IE" dirty="0" smtClean="0"/>
              <a:t>owner for </a:t>
            </a:r>
            <a:r>
              <a:rPr lang="en-IE" dirty="0"/>
              <a:t>the sending of the marketing messages and that the consent is up </a:t>
            </a:r>
            <a:r>
              <a:rPr lang="en-IE" dirty="0" smtClean="0"/>
              <a:t>to date </a:t>
            </a:r>
            <a:r>
              <a:rPr lang="en-IE" dirty="0"/>
              <a:t>(within the 12 month </a:t>
            </a:r>
            <a:r>
              <a:rPr lang="en-IE" dirty="0" smtClean="0"/>
              <a:t>rule)’’</a:t>
            </a:r>
            <a:r>
              <a:rPr lang="en-IE" dirty="0"/>
              <a:t/>
            </a:r>
            <a:br>
              <a:rPr lang="en-IE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2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50825" y="427038"/>
            <a:ext cx="8569325" cy="55229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600" dirty="0"/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900" b="1" dirty="0" smtClean="0">
                <a:solidFill>
                  <a:schemeClr val="tx1"/>
                </a:solidFill>
              </a:rPr>
              <a:t>Consent Statement endorsed by ODPC: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900" b="1" dirty="0">
              <a:solidFill>
                <a:schemeClr val="tx1"/>
              </a:solidFill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900" b="1" dirty="0" smtClean="0">
              <a:solidFill>
                <a:schemeClr val="tx1"/>
              </a:solidFill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900" b="1" dirty="0" smtClean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/>
        </p:nvSpPr>
        <p:spPr>
          <a:xfrm>
            <a:off x="457200" y="1628800"/>
            <a:ext cx="8229600" cy="4032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IE" dirty="0" smtClean="0"/>
              <a:t>‘’</a:t>
            </a:r>
            <a:r>
              <a:rPr lang="en-IE" dirty="0"/>
              <a:t> By ticking this box you understand and agree to all </a:t>
            </a:r>
            <a:r>
              <a:rPr lang="en-IE" dirty="0" smtClean="0"/>
              <a:t>the </a:t>
            </a:r>
            <a:r>
              <a:rPr lang="en-IE" b="1" dirty="0" smtClean="0">
                <a:hlinkClick r:id="rId2"/>
              </a:rPr>
              <a:t>terms </a:t>
            </a:r>
            <a:r>
              <a:rPr lang="en-IE" b="1" dirty="0">
                <a:hlinkClick r:id="rId2"/>
              </a:rPr>
              <a:t>and conditions</a:t>
            </a:r>
            <a:r>
              <a:rPr lang="en-IE" dirty="0"/>
              <a:t> and our </a:t>
            </a:r>
            <a:r>
              <a:rPr lang="en-IE" b="1" dirty="0">
                <a:hlinkClick r:id="rId3"/>
              </a:rPr>
              <a:t>privacy policy</a:t>
            </a:r>
            <a:r>
              <a:rPr lang="en-IE" dirty="0"/>
              <a:t>. </a:t>
            </a:r>
            <a:endParaRPr lang="en-IE" dirty="0" smtClean="0"/>
          </a:p>
          <a:p>
            <a:pPr marL="0" indent="0">
              <a:buNone/>
            </a:pPr>
            <a:r>
              <a:rPr lang="en-IE" dirty="0" smtClean="0"/>
              <a:t>By </a:t>
            </a:r>
            <a:r>
              <a:rPr lang="en-IE" dirty="0"/>
              <a:t>registering with Freeprizedraws (fpd.ie</a:t>
            </a:r>
            <a:r>
              <a:rPr lang="en-IE" dirty="0" smtClean="0"/>
              <a:t>), </a:t>
            </a:r>
            <a:r>
              <a:rPr lang="en-IE" dirty="0"/>
              <a:t>you agree to be contacted by </a:t>
            </a:r>
            <a:r>
              <a:rPr lang="en-IE" dirty="0" err="1" smtClean="0"/>
              <a:t>Freeprizedraws</a:t>
            </a:r>
            <a:r>
              <a:rPr lang="en-IE" dirty="0" smtClean="0"/>
              <a:t> </a:t>
            </a:r>
            <a:r>
              <a:rPr lang="en-IE" dirty="0"/>
              <a:t>and by carefully selected third parties for marketing purposes and understand you can be contacted by telephone, mobile, email and postal. </a:t>
            </a:r>
            <a:endParaRPr lang="en-IE" dirty="0" smtClean="0"/>
          </a:p>
          <a:p>
            <a:pPr marL="0" indent="0">
              <a:buNone/>
            </a:pPr>
            <a:r>
              <a:rPr lang="en-IE" dirty="0" smtClean="0"/>
              <a:t>You </a:t>
            </a:r>
            <a:r>
              <a:rPr lang="en-IE" dirty="0"/>
              <a:t>can unsubscribe from such communications at any time</a:t>
            </a:r>
            <a:r>
              <a:rPr lang="en-IE" dirty="0" smtClean="0"/>
              <a:t>.</a:t>
            </a:r>
          </a:p>
          <a:p>
            <a:pPr marL="0" indent="0">
              <a:buNone/>
            </a:pPr>
            <a:r>
              <a:rPr lang="en-IE" dirty="0" smtClean="0"/>
              <a:t>Consent fo</a:t>
            </a:r>
            <a:r>
              <a:rPr lang="en-IE" dirty="0" smtClean="0"/>
              <a:t>r c</a:t>
            </a:r>
            <a:r>
              <a:rPr lang="en-IE" dirty="0" smtClean="0"/>
              <a:t>ontact </a:t>
            </a:r>
            <a:r>
              <a:rPr lang="en-IE" dirty="0"/>
              <a:t>by telephone by third party brands overrides any preferences on the National Directory Database (NDD</a:t>
            </a:r>
            <a:r>
              <a:rPr lang="en-IE" dirty="0" smtClean="0"/>
              <a:t>).’’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2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468312" y="2133600"/>
            <a:ext cx="5831879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IE" sz="3600" b="1" dirty="0" smtClean="0">
                <a:latin typeface="Calibri" pitchFamily="34" charset="0"/>
              </a:rPr>
              <a:t>Data Protection Update</a:t>
            </a:r>
          </a:p>
          <a:p>
            <a:endParaRPr lang="en-IE" sz="3600" b="1" dirty="0">
              <a:latin typeface="Calibri" pitchFamily="34" charset="0"/>
            </a:endParaRPr>
          </a:p>
          <a:p>
            <a:r>
              <a:rPr lang="en-IE" sz="3600" b="1" dirty="0" smtClean="0">
                <a:latin typeface="Calibri" pitchFamily="34" charset="0"/>
              </a:rPr>
              <a:t>What’s happening in this space?</a:t>
            </a:r>
            <a:endParaRPr lang="en-US" sz="36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21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495</TotalTime>
  <Words>419</Words>
  <Application>Microsoft Office PowerPoint</Application>
  <PresentationFormat>On-screen Show (4:3)</PresentationFormat>
  <Paragraphs>121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RR Donnelley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RR Donnelley</dc:creator>
  <cp:lastModifiedBy>Hugh Jones</cp:lastModifiedBy>
  <cp:revision>23</cp:revision>
  <dcterms:created xsi:type="dcterms:W3CDTF">2014-01-30T21:31:05Z</dcterms:created>
  <dcterms:modified xsi:type="dcterms:W3CDTF">2014-07-10T09:39:58Z</dcterms:modified>
</cp:coreProperties>
</file>